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Playfair Display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Montserrat Medium"/>
      <p:regular r:id="rId37"/>
      <p:bold r:id="rId38"/>
      <p:italic r:id="rId39"/>
      <p:boldItalic r:id="rId40"/>
    </p:embeddedFont>
    <p:embeddedFont>
      <p:font typeface="Playfair Display Regular"/>
      <p:regular r:id="rId41"/>
      <p:bold r:id="rId42"/>
      <p:italic r:id="rId43"/>
      <p:boldItalic r:id="rId44"/>
    </p:embeddedFont>
    <p:embeddedFont>
      <p:font typeface="Quicksand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68CAAB-6759-465E-802D-B8B6A2ECA983}">
  <a:tblStyle styleId="{7768CAAB-6759-465E-802D-B8B6A2ECA9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Italic.fntdata"/><Relationship Id="rId20" Type="http://schemas.openxmlformats.org/officeDocument/2006/relationships/slide" Target="slides/slide14.xml"/><Relationship Id="rId42" Type="http://schemas.openxmlformats.org/officeDocument/2006/relationships/font" Target="fonts/PlayfairDisplayRegular-bold.fntdata"/><Relationship Id="rId41" Type="http://schemas.openxmlformats.org/officeDocument/2006/relationships/font" Target="fonts/PlayfairDisplayRegular-regular.fntdata"/><Relationship Id="rId22" Type="http://schemas.openxmlformats.org/officeDocument/2006/relationships/slide" Target="slides/slide16.xml"/><Relationship Id="rId44" Type="http://schemas.openxmlformats.org/officeDocument/2006/relationships/font" Target="fonts/PlayfairDisplayRegular-boldItalic.fntdata"/><Relationship Id="rId21" Type="http://schemas.openxmlformats.org/officeDocument/2006/relationships/slide" Target="slides/slide15.xml"/><Relationship Id="rId43" Type="http://schemas.openxmlformats.org/officeDocument/2006/relationships/font" Target="fonts/PlayfairDisplayRegular-italic.fntdata"/><Relationship Id="rId24" Type="http://schemas.openxmlformats.org/officeDocument/2006/relationships/slide" Target="slides/slide18.xml"/><Relationship Id="rId46" Type="http://schemas.openxmlformats.org/officeDocument/2006/relationships/font" Target="fonts/Quicksand-bold.fntdata"/><Relationship Id="rId23" Type="http://schemas.openxmlformats.org/officeDocument/2006/relationships/slide" Target="slides/slide17.xml"/><Relationship Id="rId45" Type="http://schemas.openxmlformats.org/officeDocument/2006/relationships/font" Target="fonts/Quicksan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layfairDisplay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ayfairDisplay-italic.fntdata"/><Relationship Id="rId30" Type="http://schemas.openxmlformats.org/officeDocument/2006/relationships/font" Target="fonts/PlayfairDisplay-bold.fntdata"/><Relationship Id="rId11" Type="http://schemas.openxmlformats.org/officeDocument/2006/relationships/slide" Target="slides/slide5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32" Type="http://schemas.openxmlformats.org/officeDocument/2006/relationships/font" Target="fonts/PlayfairDisplay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bold.fntdata"/><Relationship Id="rId15" Type="http://schemas.openxmlformats.org/officeDocument/2006/relationships/slide" Target="slides/slide9.xml"/><Relationship Id="rId37" Type="http://schemas.openxmlformats.org/officeDocument/2006/relationships/font" Target="fonts/MontserratMedium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Medium-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Medium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80c2725d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80c2725d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80c2725d0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d80c2725d0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d87666a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d87666a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d80c2725d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d80c2725d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80c2725d0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80c2725d0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80c2725d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80c2725d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d80c2725d0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d80c2725d0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d80c2725d0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d80c2725d0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d80c2725d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d80c2725d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9f3cfcb53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9f3cfcb53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80c2725d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80c2725d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dd74c29df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dd74c29df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dd74c29df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dd74c29df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402930d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5402930d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80c2725d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80c2725d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80c2725d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d80c2725d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80c2725d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80c2725d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80c2725d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80c2725d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Zapata-Aguilar, J. A., Pérez-Akaki, P., &amp; Moo-Novelo, C. A. (2020). Análisis de la cadena de comercialización del chile habanero de Yucatán y su denominación de origen. Revista CEA, 6(11), 109-125. https://doi.org/10.22430/24223182.1406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80c2725d0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80c2725d0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80c2725d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80c2725d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d74c29df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d74c29d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0" y="1124700"/>
            <a:ext cx="9144000" cy="28941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layfair Display"/>
              <a:buNone/>
              <a:defRPr b="1" sz="43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Medium"/>
              <a:buNone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-667200" y="375523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7092600" y="9478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42">
          <p15:clr>
            <a:srgbClr val="FA7B17"/>
          </p15:clr>
        </p15:guide>
        <p15:guide id="2" pos="456">
          <p15:clr>
            <a:srgbClr val="FA7B17"/>
          </p15:clr>
        </p15:guide>
        <p15:guide id="3" orient="horz" pos="2937">
          <p15:clr>
            <a:srgbClr val="FA7B17"/>
          </p15:clr>
        </p15:guide>
        <p15:guide id="4" pos="530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0"/>
              <a:buNone/>
              <a:defRPr sz="107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311700" y="3069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ctr">
              <a:spcBef>
                <a:spcPts val="1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ctr">
              <a:spcBef>
                <a:spcPts val="1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ctr">
              <a:spcBef>
                <a:spcPts val="1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ctr">
              <a:spcBef>
                <a:spcPts val="1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ctr">
              <a:spcBef>
                <a:spcPts val="1600"/>
              </a:spcBef>
              <a:spcAft>
                <a:spcPts val="1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 rot="5400000">
            <a:off x="8330700" y="4309775"/>
            <a:ext cx="10077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 rot="10800000">
            <a:off x="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3"/>
          <p:cNvSpPr txBox="1"/>
          <p:nvPr>
            <p:ph type="title"/>
          </p:nvPr>
        </p:nvSpPr>
        <p:spPr>
          <a:xfrm>
            <a:off x="1385250" y="3175325"/>
            <a:ext cx="40029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 b="0" sz="2600">
                <a:solidFill>
                  <a:srgbClr val="B45400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2" type="title"/>
          </p:nvPr>
        </p:nvSpPr>
        <p:spPr>
          <a:xfrm>
            <a:off x="1385250" y="1146300"/>
            <a:ext cx="4242900" cy="20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b="0" sz="2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2" name="Google Shape;82;p13"/>
          <p:cNvSpPr/>
          <p:nvPr/>
        </p:nvSpPr>
        <p:spPr>
          <a:xfrm rot="10800000">
            <a:off x="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/>
          <p:nvPr/>
        </p:nvSpPr>
        <p:spPr>
          <a:xfrm rot="5400000">
            <a:off x="7185900" y="1234081"/>
            <a:ext cx="31896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0" y="1295400"/>
            <a:ext cx="3771900" cy="3273600"/>
          </a:xfrm>
          <a:prstGeom prst="rect">
            <a:avLst/>
          </a:prstGeom>
          <a:solidFill>
            <a:srgbClr val="F4F7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 txBox="1"/>
          <p:nvPr>
            <p:ph type="title"/>
          </p:nvPr>
        </p:nvSpPr>
        <p:spPr>
          <a:xfrm>
            <a:off x="723975" y="1597200"/>
            <a:ext cx="22860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704925" y="2225850"/>
            <a:ext cx="27051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8" name="Google Shape;88;p14"/>
          <p:cNvSpPr/>
          <p:nvPr/>
        </p:nvSpPr>
        <p:spPr>
          <a:xfrm rot="5400000">
            <a:off x="2742975" y="37552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 rot="10800000">
            <a:off x="7092600" y="0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/>
          <p:nvPr/>
        </p:nvSpPr>
        <p:spPr>
          <a:xfrm>
            <a:off x="5372100" y="543000"/>
            <a:ext cx="3771900" cy="3273600"/>
          </a:xfrm>
          <a:prstGeom prst="rect">
            <a:avLst/>
          </a:prstGeom>
          <a:solidFill>
            <a:srgbClr val="F4F7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>
            <p:ph type="title"/>
          </p:nvPr>
        </p:nvSpPr>
        <p:spPr>
          <a:xfrm>
            <a:off x="6115050" y="1143000"/>
            <a:ext cx="22860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5715000" y="1771650"/>
            <a:ext cx="27051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5"/>
          <p:cNvSpPr/>
          <p:nvPr/>
        </p:nvSpPr>
        <p:spPr>
          <a:xfrm rot="10800000">
            <a:off x="4316925" y="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 rot="5400000">
            <a:off x="-856675" y="3941850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hasCustomPrompt="1" idx="2" type="title"/>
          </p:nvPr>
        </p:nvSpPr>
        <p:spPr>
          <a:xfrm>
            <a:off x="723975" y="14714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" name="Google Shape;100;p16"/>
          <p:cNvSpPr txBox="1"/>
          <p:nvPr>
            <p:ph idx="3" type="title"/>
          </p:nvPr>
        </p:nvSpPr>
        <p:spPr>
          <a:xfrm>
            <a:off x="1741350" y="113790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4" type="title"/>
          </p:nvPr>
        </p:nvSpPr>
        <p:spPr>
          <a:xfrm>
            <a:off x="1741350" y="152285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hasCustomPrompt="1" idx="5" type="title"/>
          </p:nvPr>
        </p:nvSpPr>
        <p:spPr>
          <a:xfrm>
            <a:off x="723975" y="2698375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3" name="Google Shape;103;p16"/>
          <p:cNvSpPr txBox="1"/>
          <p:nvPr>
            <p:ph idx="6" type="title"/>
          </p:nvPr>
        </p:nvSpPr>
        <p:spPr>
          <a:xfrm>
            <a:off x="1741350" y="2364875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idx="7" type="title"/>
          </p:nvPr>
        </p:nvSpPr>
        <p:spPr>
          <a:xfrm>
            <a:off x="1741350" y="2749825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hasCustomPrompt="1" idx="8" type="title"/>
          </p:nvPr>
        </p:nvSpPr>
        <p:spPr>
          <a:xfrm>
            <a:off x="723975" y="392535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" name="Google Shape;106;p16"/>
          <p:cNvSpPr txBox="1"/>
          <p:nvPr>
            <p:ph idx="9" type="title"/>
          </p:nvPr>
        </p:nvSpPr>
        <p:spPr>
          <a:xfrm>
            <a:off x="1741350" y="359185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13" type="title"/>
          </p:nvPr>
        </p:nvSpPr>
        <p:spPr>
          <a:xfrm>
            <a:off x="1741350" y="397680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hasCustomPrompt="1" idx="14" type="title"/>
          </p:nvPr>
        </p:nvSpPr>
        <p:spPr>
          <a:xfrm>
            <a:off x="4950075" y="14714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9" name="Google Shape;109;p16"/>
          <p:cNvSpPr txBox="1"/>
          <p:nvPr>
            <p:ph idx="15" type="title"/>
          </p:nvPr>
        </p:nvSpPr>
        <p:spPr>
          <a:xfrm>
            <a:off x="5967438" y="113790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6" type="title"/>
          </p:nvPr>
        </p:nvSpPr>
        <p:spPr>
          <a:xfrm>
            <a:off x="5967450" y="152285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hasCustomPrompt="1" idx="17" type="title"/>
          </p:nvPr>
        </p:nvSpPr>
        <p:spPr>
          <a:xfrm>
            <a:off x="4950075" y="2698375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" name="Google Shape;112;p16"/>
          <p:cNvSpPr txBox="1"/>
          <p:nvPr>
            <p:ph idx="18" type="title"/>
          </p:nvPr>
        </p:nvSpPr>
        <p:spPr>
          <a:xfrm>
            <a:off x="5967438" y="2364875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19" type="title"/>
          </p:nvPr>
        </p:nvSpPr>
        <p:spPr>
          <a:xfrm>
            <a:off x="5967450" y="2749825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hasCustomPrompt="1" idx="20" type="title"/>
          </p:nvPr>
        </p:nvSpPr>
        <p:spPr>
          <a:xfrm>
            <a:off x="4950075" y="392535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5" name="Google Shape;115;p16"/>
          <p:cNvSpPr txBox="1"/>
          <p:nvPr>
            <p:ph idx="21" type="title"/>
          </p:nvPr>
        </p:nvSpPr>
        <p:spPr>
          <a:xfrm>
            <a:off x="5967438" y="359185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16" name="Google Shape;116;p16"/>
          <p:cNvSpPr txBox="1"/>
          <p:nvPr>
            <p:ph idx="22" type="title"/>
          </p:nvPr>
        </p:nvSpPr>
        <p:spPr>
          <a:xfrm>
            <a:off x="5967450" y="397680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-50" y="1371600"/>
            <a:ext cx="9144000" cy="25716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723900" y="2445400"/>
            <a:ext cx="22845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2" type="body"/>
          </p:nvPr>
        </p:nvSpPr>
        <p:spPr>
          <a:xfrm>
            <a:off x="3429746" y="2445400"/>
            <a:ext cx="22845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7"/>
          <p:cNvSpPr txBox="1"/>
          <p:nvPr>
            <p:ph idx="3" type="title"/>
          </p:nvPr>
        </p:nvSpPr>
        <p:spPr>
          <a:xfrm>
            <a:off x="1003407" y="1921425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idx="4" type="title"/>
          </p:nvPr>
        </p:nvSpPr>
        <p:spPr>
          <a:xfrm>
            <a:off x="3709240" y="1921425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5" type="body"/>
          </p:nvPr>
        </p:nvSpPr>
        <p:spPr>
          <a:xfrm>
            <a:off x="6135608" y="2445400"/>
            <a:ext cx="22845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6" type="title"/>
          </p:nvPr>
        </p:nvSpPr>
        <p:spPr>
          <a:xfrm>
            <a:off x="6415102" y="1921425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8" name="Google Shape;128;p17"/>
          <p:cNvSpPr/>
          <p:nvPr/>
        </p:nvSpPr>
        <p:spPr>
          <a:xfrm rot="10800000">
            <a:off x="-13400" y="359270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 rot="5400000">
            <a:off x="8459538" y="875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723975" y="2912813"/>
            <a:ext cx="17082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4" name="Google Shape;134;p18"/>
          <p:cNvSpPr txBox="1"/>
          <p:nvPr>
            <p:ph idx="2" type="title"/>
          </p:nvPr>
        </p:nvSpPr>
        <p:spPr>
          <a:xfrm>
            <a:off x="706265" y="2388838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5" name="Google Shape;135;p18"/>
          <p:cNvSpPr txBox="1"/>
          <p:nvPr>
            <p:ph idx="3" type="body"/>
          </p:nvPr>
        </p:nvSpPr>
        <p:spPr>
          <a:xfrm>
            <a:off x="6694200" y="2912813"/>
            <a:ext cx="17082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6" name="Google Shape;136;p18"/>
          <p:cNvSpPr txBox="1"/>
          <p:nvPr>
            <p:ph idx="4" type="title"/>
          </p:nvPr>
        </p:nvSpPr>
        <p:spPr>
          <a:xfrm>
            <a:off x="6694190" y="2388838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746625" y="1918350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0" name="Google Shape;140;p19"/>
          <p:cNvSpPr txBox="1"/>
          <p:nvPr>
            <p:ph type="title"/>
          </p:nvPr>
        </p:nvSpPr>
        <p:spPr>
          <a:xfrm>
            <a:off x="723975" y="13943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2"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42" name="Google Shape;142;p19"/>
          <p:cNvSpPr txBox="1"/>
          <p:nvPr>
            <p:ph idx="3" type="body"/>
          </p:nvPr>
        </p:nvSpPr>
        <p:spPr>
          <a:xfrm>
            <a:off x="3519468" y="1918350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19"/>
          <p:cNvSpPr txBox="1"/>
          <p:nvPr>
            <p:ph idx="4" type="title"/>
          </p:nvPr>
        </p:nvSpPr>
        <p:spPr>
          <a:xfrm>
            <a:off x="3496818" y="13943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4" name="Google Shape;144;p19"/>
          <p:cNvSpPr txBox="1"/>
          <p:nvPr>
            <p:ph idx="5" type="body"/>
          </p:nvPr>
        </p:nvSpPr>
        <p:spPr>
          <a:xfrm>
            <a:off x="6235208" y="1918350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19"/>
          <p:cNvSpPr txBox="1"/>
          <p:nvPr>
            <p:ph idx="6" type="title"/>
          </p:nvPr>
        </p:nvSpPr>
        <p:spPr>
          <a:xfrm>
            <a:off x="6212558" y="13943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7" type="body"/>
          </p:nvPr>
        </p:nvSpPr>
        <p:spPr>
          <a:xfrm>
            <a:off x="746625" y="3616225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19"/>
          <p:cNvSpPr txBox="1"/>
          <p:nvPr>
            <p:ph idx="8" type="title"/>
          </p:nvPr>
        </p:nvSpPr>
        <p:spPr>
          <a:xfrm>
            <a:off x="723975" y="3092250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9" type="body"/>
          </p:nvPr>
        </p:nvSpPr>
        <p:spPr>
          <a:xfrm>
            <a:off x="3519468" y="3616225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19"/>
          <p:cNvSpPr txBox="1"/>
          <p:nvPr>
            <p:ph idx="13" type="title"/>
          </p:nvPr>
        </p:nvSpPr>
        <p:spPr>
          <a:xfrm>
            <a:off x="3496818" y="3092250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14" type="body"/>
          </p:nvPr>
        </p:nvSpPr>
        <p:spPr>
          <a:xfrm>
            <a:off x="6235208" y="3616225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19"/>
          <p:cNvSpPr txBox="1"/>
          <p:nvPr>
            <p:ph idx="15" type="title"/>
          </p:nvPr>
        </p:nvSpPr>
        <p:spPr>
          <a:xfrm>
            <a:off x="6212558" y="3092250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2" name="Google Shape;152;p19"/>
          <p:cNvSpPr/>
          <p:nvPr/>
        </p:nvSpPr>
        <p:spPr>
          <a:xfrm rot="5400000">
            <a:off x="-849762" y="3942000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57" name="Google Shape;157;p20"/>
          <p:cNvSpPr/>
          <p:nvPr/>
        </p:nvSpPr>
        <p:spPr>
          <a:xfrm rot="10800000">
            <a:off x="0" y="4429375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/>
          <p:nvPr/>
        </p:nvSpPr>
        <p:spPr>
          <a:xfrm rot="5400000">
            <a:off x="8459538" y="332425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2305050"/>
            <a:ext cx="5181600" cy="24384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23975" y="2856900"/>
            <a:ext cx="445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723975" y="3512700"/>
            <a:ext cx="2822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Medium"/>
              <a:buNone/>
              <a:defRPr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 rot="10800000">
            <a:off x="3871838" y="442228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rot="5400000">
            <a:off x="832920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62" name="Google Shape;162;p21"/>
          <p:cNvSpPr/>
          <p:nvPr/>
        </p:nvSpPr>
        <p:spPr>
          <a:xfrm rot="5400000">
            <a:off x="7753050" y="6670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 rot="10800000">
            <a:off x="-12" y="4791600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67" name="Google Shape;167;p22"/>
          <p:cNvSpPr/>
          <p:nvPr/>
        </p:nvSpPr>
        <p:spPr>
          <a:xfrm rot="10800000">
            <a:off x="709260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 rot="5400000">
            <a:off x="8328300" y="143125"/>
            <a:ext cx="10077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7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72" name="Google Shape;172;p23"/>
          <p:cNvSpPr/>
          <p:nvPr/>
        </p:nvSpPr>
        <p:spPr>
          <a:xfrm rot="5400000">
            <a:off x="-667050" y="3755250"/>
            <a:ext cx="20553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 rot="10800000">
            <a:off x="8126988" y="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 txBox="1"/>
          <p:nvPr>
            <p:ph idx="1" type="subTitle"/>
          </p:nvPr>
        </p:nvSpPr>
        <p:spPr>
          <a:xfrm>
            <a:off x="5056193" y="2227150"/>
            <a:ext cx="3363900" cy="16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4"/>
          <p:cNvSpPr txBox="1"/>
          <p:nvPr>
            <p:ph type="title"/>
          </p:nvPr>
        </p:nvSpPr>
        <p:spPr>
          <a:xfrm>
            <a:off x="5045100" y="1654450"/>
            <a:ext cx="336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78" name="Google Shape;178;p24"/>
          <p:cNvSpPr/>
          <p:nvPr/>
        </p:nvSpPr>
        <p:spPr>
          <a:xfrm rot="5400000">
            <a:off x="-332562" y="4459050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8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83" name="Google Shape;183;p25"/>
          <p:cNvSpPr txBox="1"/>
          <p:nvPr>
            <p:ph idx="2" type="title"/>
          </p:nvPr>
        </p:nvSpPr>
        <p:spPr>
          <a:xfrm>
            <a:off x="723900" y="226552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3" type="title"/>
          </p:nvPr>
        </p:nvSpPr>
        <p:spPr>
          <a:xfrm>
            <a:off x="723900" y="26504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5" name="Google Shape;185;p25"/>
          <p:cNvSpPr txBox="1"/>
          <p:nvPr>
            <p:ph hasCustomPrompt="1" idx="4" type="title"/>
          </p:nvPr>
        </p:nvSpPr>
        <p:spPr>
          <a:xfrm>
            <a:off x="723900" y="1834275"/>
            <a:ext cx="242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6" name="Google Shape;186;p25"/>
          <p:cNvSpPr txBox="1"/>
          <p:nvPr>
            <p:ph idx="5" type="title"/>
          </p:nvPr>
        </p:nvSpPr>
        <p:spPr>
          <a:xfrm>
            <a:off x="3360386" y="18515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87" name="Google Shape;187;p25"/>
          <p:cNvSpPr txBox="1"/>
          <p:nvPr>
            <p:ph idx="6" type="title"/>
          </p:nvPr>
        </p:nvSpPr>
        <p:spPr>
          <a:xfrm>
            <a:off x="3360386" y="223652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8" name="Google Shape;188;p25"/>
          <p:cNvSpPr txBox="1"/>
          <p:nvPr>
            <p:ph hasCustomPrompt="1" idx="7" type="title"/>
          </p:nvPr>
        </p:nvSpPr>
        <p:spPr>
          <a:xfrm>
            <a:off x="3360386" y="1420325"/>
            <a:ext cx="242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9" name="Google Shape;189;p25"/>
          <p:cNvSpPr txBox="1"/>
          <p:nvPr>
            <p:ph idx="8" type="title"/>
          </p:nvPr>
        </p:nvSpPr>
        <p:spPr>
          <a:xfrm>
            <a:off x="5996872" y="150842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90" name="Google Shape;190;p25"/>
          <p:cNvSpPr txBox="1"/>
          <p:nvPr>
            <p:ph idx="9" type="title"/>
          </p:nvPr>
        </p:nvSpPr>
        <p:spPr>
          <a:xfrm>
            <a:off x="5996872" y="18933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1" name="Google Shape;191;p25"/>
          <p:cNvSpPr txBox="1"/>
          <p:nvPr>
            <p:ph hasCustomPrompt="1" idx="13" type="title"/>
          </p:nvPr>
        </p:nvSpPr>
        <p:spPr>
          <a:xfrm>
            <a:off x="5996872" y="1077175"/>
            <a:ext cx="242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8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95" name="Google Shape;195;p26"/>
          <p:cNvSpPr txBox="1"/>
          <p:nvPr>
            <p:ph idx="2" type="title"/>
          </p:nvPr>
        </p:nvSpPr>
        <p:spPr>
          <a:xfrm>
            <a:off x="1969563" y="1525936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6" name="Google Shape;196;p26"/>
          <p:cNvSpPr txBox="1"/>
          <p:nvPr>
            <p:ph idx="3" type="title"/>
          </p:nvPr>
        </p:nvSpPr>
        <p:spPr>
          <a:xfrm>
            <a:off x="1969562" y="1854750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7" name="Google Shape;197;p26"/>
          <p:cNvSpPr txBox="1"/>
          <p:nvPr>
            <p:ph idx="4" type="title"/>
          </p:nvPr>
        </p:nvSpPr>
        <p:spPr>
          <a:xfrm>
            <a:off x="1969564" y="3300487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8" name="Google Shape;198;p26"/>
          <p:cNvSpPr txBox="1"/>
          <p:nvPr>
            <p:ph idx="5" type="title"/>
          </p:nvPr>
        </p:nvSpPr>
        <p:spPr>
          <a:xfrm>
            <a:off x="1969563" y="3621075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9" name="Google Shape;199;p26"/>
          <p:cNvSpPr txBox="1"/>
          <p:nvPr>
            <p:ph idx="6" type="title"/>
          </p:nvPr>
        </p:nvSpPr>
        <p:spPr>
          <a:xfrm>
            <a:off x="5796913" y="1525926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0" name="Google Shape;200;p26"/>
          <p:cNvSpPr txBox="1"/>
          <p:nvPr>
            <p:ph idx="7" type="title"/>
          </p:nvPr>
        </p:nvSpPr>
        <p:spPr>
          <a:xfrm>
            <a:off x="5796914" y="1854738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1" name="Google Shape;201;p26"/>
          <p:cNvSpPr txBox="1"/>
          <p:nvPr>
            <p:ph idx="8" type="title"/>
          </p:nvPr>
        </p:nvSpPr>
        <p:spPr>
          <a:xfrm>
            <a:off x="5854061" y="3300487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2" name="Google Shape;202;p26"/>
          <p:cNvSpPr txBox="1"/>
          <p:nvPr>
            <p:ph idx="9" type="title"/>
          </p:nvPr>
        </p:nvSpPr>
        <p:spPr>
          <a:xfrm>
            <a:off x="5854062" y="3621075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3" name="Google Shape;203;p26"/>
          <p:cNvSpPr/>
          <p:nvPr/>
        </p:nvSpPr>
        <p:spPr>
          <a:xfrm rot="10800000">
            <a:off x="0" y="4791600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/>
          <p:nvPr/>
        </p:nvSpPr>
        <p:spPr>
          <a:xfrm rot="5400000">
            <a:off x="7185900" y="123420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/>
          <p:nvPr/>
        </p:nvSpPr>
        <p:spPr>
          <a:xfrm rot="5400000">
            <a:off x="4664400" y="73050"/>
            <a:ext cx="4012800" cy="49464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 rot="10800000">
            <a:off x="0" y="4053850"/>
            <a:ext cx="6390300" cy="7068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 txBox="1"/>
          <p:nvPr>
            <p:ph type="title"/>
          </p:nvPr>
        </p:nvSpPr>
        <p:spPr>
          <a:xfrm>
            <a:off x="4848825" y="706800"/>
            <a:ext cx="32250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209" name="Google Shape;209;p27"/>
          <p:cNvSpPr txBox="1"/>
          <p:nvPr/>
        </p:nvSpPr>
        <p:spPr>
          <a:xfrm>
            <a:off x="4849000" y="2836800"/>
            <a:ext cx="38577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1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1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27"/>
          <p:cNvSpPr txBox="1"/>
          <p:nvPr>
            <p:ph idx="2" type="title"/>
          </p:nvPr>
        </p:nvSpPr>
        <p:spPr>
          <a:xfrm>
            <a:off x="4848825" y="3557675"/>
            <a:ext cx="35712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1" name="Google Shape;211;p27"/>
          <p:cNvSpPr txBox="1"/>
          <p:nvPr>
            <p:ph idx="3" type="title"/>
          </p:nvPr>
        </p:nvSpPr>
        <p:spPr>
          <a:xfrm>
            <a:off x="4849000" y="1653475"/>
            <a:ext cx="3225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2" name="Google Shape;212;p27"/>
          <p:cNvSpPr/>
          <p:nvPr/>
        </p:nvSpPr>
        <p:spPr>
          <a:xfrm rot="10800000">
            <a:off x="7092600" y="367050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two columns">
  <p:cSld name="CUSTOM_9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7239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2" type="body"/>
          </p:nvPr>
        </p:nvSpPr>
        <p:spPr>
          <a:xfrm>
            <a:off x="46811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8" name="Google Shape;218;p28"/>
          <p:cNvSpPr/>
          <p:nvPr/>
        </p:nvSpPr>
        <p:spPr>
          <a:xfrm rot="5400000">
            <a:off x="8276838" y="70050"/>
            <a:ext cx="10077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8"/>
          <p:cNvSpPr/>
          <p:nvPr/>
        </p:nvSpPr>
        <p:spPr>
          <a:xfrm rot="10800000">
            <a:off x="5960388" y="4791600"/>
            <a:ext cx="3183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/>
          <p:nvPr/>
        </p:nvSpPr>
        <p:spPr>
          <a:xfrm rot="5400000">
            <a:off x="8459550" y="332425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/>
          <p:nvPr/>
        </p:nvSpPr>
        <p:spPr>
          <a:xfrm rot="5400000">
            <a:off x="-143250" y="4279050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2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/>
          <p:nvPr/>
        </p:nvSpPr>
        <p:spPr>
          <a:xfrm>
            <a:off x="0" y="4791475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229" name="Google Shape;229;p30"/>
          <p:cNvSpPr/>
          <p:nvPr/>
        </p:nvSpPr>
        <p:spPr>
          <a:xfrm rot="-5400000">
            <a:off x="7185900" y="3187981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7239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1" name="Google Shape;231;p30"/>
          <p:cNvSpPr txBox="1"/>
          <p:nvPr>
            <p:ph idx="2" type="body"/>
          </p:nvPr>
        </p:nvSpPr>
        <p:spPr>
          <a:xfrm>
            <a:off x="46811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723900" y="361950"/>
            <a:ext cx="64482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3900" y="953775"/>
            <a:ext cx="7696200" cy="25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4303"/>
              </a:buClr>
              <a:buSzPts val="1200"/>
              <a:buAutoNum type="arabicPeriod"/>
              <a:defRPr sz="12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3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 rot="5400000">
            <a:off x="-332550" y="4459050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8136300" y="442217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3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"/>
          <p:cNvSpPr/>
          <p:nvPr/>
        </p:nvSpPr>
        <p:spPr>
          <a:xfrm rot="10800000">
            <a:off x="-12" y="4791475"/>
            <a:ext cx="31836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3"/>
          <p:cNvSpPr/>
          <p:nvPr/>
        </p:nvSpPr>
        <p:spPr>
          <a:xfrm rot="5400000">
            <a:off x="8276850" y="14312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3_1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4"/>
          <p:cNvSpPr/>
          <p:nvPr/>
        </p:nvSpPr>
        <p:spPr>
          <a:xfrm rot="10800000">
            <a:off x="7088700" y="-125"/>
            <a:ext cx="20553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4"/>
          <p:cNvSpPr/>
          <p:nvPr/>
        </p:nvSpPr>
        <p:spPr>
          <a:xfrm rot="5400000">
            <a:off x="7942350" y="3941850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3_1_1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5"/>
          <p:cNvSpPr/>
          <p:nvPr/>
        </p:nvSpPr>
        <p:spPr>
          <a:xfrm rot="10800000">
            <a:off x="0" y="4422181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5"/>
          <p:cNvSpPr/>
          <p:nvPr/>
        </p:nvSpPr>
        <p:spPr>
          <a:xfrm>
            <a:off x="7092600" y="0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1533900" y="1371600"/>
            <a:ext cx="2961900" cy="257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4666000" y="1371600"/>
            <a:ext cx="2961900" cy="25716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1603538" y="2543125"/>
            <a:ext cx="27870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753453" y="2543125"/>
            <a:ext cx="27870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5"/>
          <p:cNvSpPr txBox="1"/>
          <p:nvPr>
            <p:ph idx="3" type="title"/>
          </p:nvPr>
        </p:nvSpPr>
        <p:spPr>
          <a:xfrm>
            <a:off x="1944500" y="2019150"/>
            <a:ext cx="21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title"/>
          </p:nvPr>
        </p:nvSpPr>
        <p:spPr>
          <a:xfrm>
            <a:off x="5094400" y="2019150"/>
            <a:ext cx="21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/>
          <p:nvPr/>
        </p:nvSpPr>
        <p:spPr>
          <a:xfrm rot="5400000">
            <a:off x="8459550" y="332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 rot="5400000">
            <a:off x="-1234200" y="3188106"/>
            <a:ext cx="31896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 rot="10800000">
            <a:off x="8127000" y="0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 rot="5400000">
            <a:off x="8276850" y="4279050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4000500" y="1331425"/>
            <a:ext cx="44196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>
                <a:solidFill>
                  <a:srgbClr val="324A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5419725" y="2126725"/>
            <a:ext cx="3000300" cy="20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 rot="5400000">
            <a:off x="2436125" y="-787125"/>
            <a:ext cx="4119000" cy="56736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1861350" y="904150"/>
            <a:ext cx="542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8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 rot="10800000">
            <a:off x="0" y="3931900"/>
            <a:ext cx="3183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723975" y="1075825"/>
            <a:ext cx="40452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723975" y="1648700"/>
            <a:ext cx="3837000" cy="31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/>
        </p:nvSpPr>
        <p:spPr>
          <a:xfrm>
            <a:off x="419100" y="0"/>
            <a:ext cx="3505200" cy="3943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0"/>
          <p:cNvSpPr txBox="1"/>
          <p:nvPr>
            <p:ph type="title"/>
          </p:nvPr>
        </p:nvSpPr>
        <p:spPr>
          <a:xfrm>
            <a:off x="643775" y="0"/>
            <a:ext cx="3266400" cy="3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0"/>
          <p:cNvSpPr/>
          <p:nvPr/>
        </p:nvSpPr>
        <p:spPr>
          <a:xfrm rot="5400000">
            <a:off x="-667050" y="3755175"/>
            <a:ext cx="20553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0"/>
          <p:cNvSpPr/>
          <p:nvPr/>
        </p:nvSpPr>
        <p:spPr>
          <a:xfrm rot="5400000">
            <a:off x="8459538" y="332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b="1"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6">
          <p15:clr>
            <a:srgbClr val="EA4335"/>
          </p15:clr>
        </p15:guide>
        <p15:guide id="2" orient="horz" pos="342">
          <p15:clr>
            <a:srgbClr val="EA4335"/>
          </p15:clr>
        </p15:guide>
        <p15:guide id="3" orient="horz" pos="2878">
          <p15:clr>
            <a:srgbClr val="EA4335"/>
          </p15:clr>
        </p15:guide>
        <p15:guide id="4" pos="530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Relationship Id="rId4" Type="http://schemas.openxmlformats.org/officeDocument/2006/relationships/hyperlink" Target="https://github.com/SonBear/IHC-Proyecto/tree/mai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ctrTitle"/>
          </p:nvPr>
        </p:nvSpPr>
        <p:spPr>
          <a:xfrm>
            <a:off x="1171500" y="1145575"/>
            <a:ext cx="6801000" cy="14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Presentación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“Primera Entrega”</a:t>
            </a:r>
            <a:endParaRPr/>
          </a:p>
        </p:txBody>
      </p:sp>
      <p:sp>
        <p:nvSpPr>
          <p:cNvPr id="255" name="Google Shape;255;p36"/>
          <p:cNvSpPr txBox="1"/>
          <p:nvPr>
            <p:ph idx="1" type="subTitle"/>
          </p:nvPr>
        </p:nvSpPr>
        <p:spPr>
          <a:xfrm>
            <a:off x="1390650" y="2532350"/>
            <a:ext cx="6362700" cy="14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Integrantes</a:t>
            </a:r>
            <a:r>
              <a:rPr lang="en" sz="1700"/>
              <a:t>: 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Eusebio Ajas Santos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Nicolás Canul Ibarra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Victor Cauich Dávalos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Emmanuel Chable Colli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de Investigación</a:t>
            </a:r>
            <a:endParaRPr/>
          </a:p>
        </p:txBody>
      </p:sp>
      <p:sp>
        <p:nvSpPr>
          <p:cNvPr id="341" name="Google Shape;341;p45"/>
          <p:cNvSpPr txBox="1"/>
          <p:nvPr>
            <p:ph idx="1" type="subTitle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/>
          <p:nvPr>
            <p:ph type="title"/>
          </p:nvPr>
        </p:nvSpPr>
        <p:spPr>
          <a:xfrm>
            <a:off x="403275" y="91975"/>
            <a:ext cx="80169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Principales medios de obtención de información:</a:t>
            </a:r>
            <a:endParaRPr/>
          </a:p>
        </p:txBody>
      </p:sp>
      <p:sp>
        <p:nvSpPr>
          <p:cNvPr id="347" name="Google Shape;347;p46"/>
          <p:cNvSpPr txBox="1"/>
          <p:nvPr>
            <p:ph idx="2" type="title"/>
          </p:nvPr>
        </p:nvSpPr>
        <p:spPr>
          <a:xfrm>
            <a:off x="1969550" y="1525941"/>
            <a:ext cx="22101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Entrevistas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6"/>
          <p:cNvSpPr txBox="1"/>
          <p:nvPr>
            <p:ph idx="3" type="title"/>
          </p:nvPr>
        </p:nvSpPr>
        <p:spPr>
          <a:xfrm>
            <a:off x="1969550" y="1854750"/>
            <a:ext cx="2831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 medio nos permitirá tener una idea general del conocimiento de nuestros posibles usuarios.</a:t>
            </a:r>
            <a:endParaRPr/>
          </a:p>
        </p:txBody>
      </p:sp>
      <p:sp>
        <p:nvSpPr>
          <p:cNvPr id="349" name="Google Shape;349;p46"/>
          <p:cNvSpPr txBox="1"/>
          <p:nvPr>
            <p:ph idx="4" type="title"/>
          </p:nvPr>
        </p:nvSpPr>
        <p:spPr>
          <a:xfrm>
            <a:off x="3622625" y="2989170"/>
            <a:ext cx="22101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Investigaciones de internet</a:t>
            </a:r>
            <a:endParaRPr/>
          </a:p>
        </p:txBody>
      </p:sp>
      <p:sp>
        <p:nvSpPr>
          <p:cNvPr id="350" name="Google Shape;350;p46"/>
          <p:cNvSpPr txBox="1"/>
          <p:nvPr>
            <p:ph idx="5" type="title"/>
          </p:nvPr>
        </p:nvSpPr>
        <p:spPr>
          <a:xfrm>
            <a:off x="3622625" y="3557400"/>
            <a:ext cx="27885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siempre la internet es una inmensa fuente de información, que nos ayudará a obtener información extra.</a:t>
            </a:r>
            <a:endParaRPr/>
          </a:p>
        </p:txBody>
      </p:sp>
      <p:sp>
        <p:nvSpPr>
          <p:cNvPr id="351" name="Google Shape;351;p46"/>
          <p:cNvSpPr txBox="1"/>
          <p:nvPr>
            <p:ph idx="6" type="title"/>
          </p:nvPr>
        </p:nvSpPr>
        <p:spPr>
          <a:xfrm>
            <a:off x="5796913" y="1525926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Encuestas</a:t>
            </a:r>
            <a:endParaRPr/>
          </a:p>
        </p:txBody>
      </p:sp>
      <p:sp>
        <p:nvSpPr>
          <p:cNvPr id="352" name="Google Shape;352;p46"/>
          <p:cNvSpPr txBox="1"/>
          <p:nvPr>
            <p:ph idx="7" type="title"/>
          </p:nvPr>
        </p:nvSpPr>
        <p:spPr>
          <a:xfrm>
            <a:off x="5796914" y="1854738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partir de las entrevistas generar encuestas y obtener más información de los usuarios.</a:t>
            </a:r>
            <a:endParaRPr/>
          </a:p>
        </p:txBody>
      </p:sp>
      <p:grpSp>
        <p:nvGrpSpPr>
          <p:cNvPr id="353" name="Google Shape;353;p46"/>
          <p:cNvGrpSpPr/>
          <p:nvPr/>
        </p:nvGrpSpPr>
        <p:grpSpPr>
          <a:xfrm>
            <a:off x="1079825" y="1599600"/>
            <a:ext cx="765900" cy="765900"/>
            <a:chOff x="2133438" y="1256700"/>
            <a:chExt cx="765900" cy="765900"/>
          </a:xfrm>
        </p:grpSpPr>
        <p:sp>
          <p:nvSpPr>
            <p:cNvPr id="354" name="Google Shape;354;p46"/>
            <p:cNvSpPr/>
            <p:nvPr/>
          </p:nvSpPr>
          <p:spPr>
            <a:xfrm>
              <a:off x="2133438" y="1256700"/>
              <a:ext cx="765900" cy="76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" name="Google Shape;355;p46"/>
            <p:cNvGrpSpPr/>
            <p:nvPr/>
          </p:nvGrpSpPr>
          <p:grpSpPr>
            <a:xfrm>
              <a:off x="2275071" y="1434995"/>
              <a:ext cx="482633" cy="409311"/>
              <a:chOff x="2661459" y="2015001"/>
              <a:chExt cx="322508" cy="273494"/>
            </a:xfrm>
          </p:grpSpPr>
          <p:sp>
            <p:nvSpPr>
              <p:cNvPr id="356" name="Google Shape;356;p46"/>
              <p:cNvSpPr/>
              <p:nvPr/>
            </p:nvSpPr>
            <p:spPr>
              <a:xfrm>
                <a:off x="2661459" y="2028878"/>
                <a:ext cx="322508" cy="259617"/>
              </a:xfrm>
              <a:custGeom>
                <a:rect b="b" l="l" r="r" t="t"/>
                <a:pathLst>
                  <a:path extrusionOk="0" h="8157" w="10133">
                    <a:moveTo>
                      <a:pt x="6156" y="2227"/>
                    </a:moveTo>
                    <a:lnTo>
                      <a:pt x="6966" y="2489"/>
                    </a:lnTo>
                    <a:cubicBezTo>
                      <a:pt x="6975" y="2492"/>
                      <a:pt x="6987" y="2494"/>
                      <a:pt x="6999" y="2494"/>
                    </a:cubicBezTo>
                    <a:cubicBezTo>
                      <a:pt x="7032" y="2494"/>
                      <a:pt x="7071" y="2483"/>
                      <a:pt x="7097" y="2465"/>
                    </a:cubicBezTo>
                    <a:lnTo>
                      <a:pt x="7347" y="2263"/>
                    </a:lnTo>
                    <a:lnTo>
                      <a:pt x="9121" y="4585"/>
                    </a:lnTo>
                    <a:lnTo>
                      <a:pt x="8847" y="4799"/>
                    </a:lnTo>
                    <a:cubicBezTo>
                      <a:pt x="8835" y="4787"/>
                      <a:pt x="8811" y="4763"/>
                      <a:pt x="8799" y="4763"/>
                    </a:cubicBezTo>
                    <a:lnTo>
                      <a:pt x="5728" y="3096"/>
                    </a:lnTo>
                    <a:lnTo>
                      <a:pt x="5847" y="2918"/>
                    </a:lnTo>
                    <a:cubicBezTo>
                      <a:pt x="5894" y="2846"/>
                      <a:pt x="5859" y="2763"/>
                      <a:pt x="5799" y="2715"/>
                    </a:cubicBezTo>
                    <a:cubicBezTo>
                      <a:pt x="5776" y="2700"/>
                      <a:pt x="5750" y="2693"/>
                      <a:pt x="5725" y="2693"/>
                    </a:cubicBezTo>
                    <a:cubicBezTo>
                      <a:pt x="5672" y="2693"/>
                      <a:pt x="5621" y="2723"/>
                      <a:pt x="5597" y="2763"/>
                    </a:cubicBezTo>
                    <a:lnTo>
                      <a:pt x="5263" y="3263"/>
                    </a:lnTo>
                    <a:cubicBezTo>
                      <a:pt x="5251" y="3299"/>
                      <a:pt x="5240" y="3311"/>
                      <a:pt x="5240" y="3335"/>
                    </a:cubicBezTo>
                    <a:lnTo>
                      <a:pt x="5240" y="4609"/>
                    </a:lnTo>
                    <a:cubicBezTo>
                      <a:pt x="5240" y="4870"/>
                      <a:pt x="5013" y="5085"/>
                      <a:pt x="4763" y="5085"/>
                    </a:cubicBezTo>
                    <a:cubicBezTo>
                      <a:pt x="4489" y="5085"/>
                      <a:pt x="4287" y="4859"/>
                      <a:pt x="4287" y="4609"/>
                    </a:cubicBezTo>
                    <a:lnTo>
                      <a:pt x="4287" y="3358"/>
                    </a:lnTo>
                    <a:lnTo>
                      <a:pt x="4561" y="2227"/>
                    </a:lnTo>
                    <a:close/>
                    <a:moveTo>
                      <a:pt x="2620" y="1727"/>
                    </a:moveTo>
                    <a:lnTo>
                      <a:pt x="2858" y="1870"/>
                    </a:lnTo>
                    <a:lnTo>
                      <a:pt x="906" y="5228"/>
                    </a:lnTo>
                    <a:lnTo>
                      <a:pt x="668" y="5097"/>
                    </a:lnTo>
                    <a:lnTo>
                      <a:pt x="2620" y="1727"/>
                    </a:lnTo>
                    <a:close/>
                    <a:moveTo>
                      <a:pt x="3108" y="4656"/>
                    </a:moveTo>
                    <a:cubicBezTo>
                      <a:pt x="3215" y="4656"/>
                      <a:pt x="3299" y="4704"/>
                      <a:pt x="3358" y="4799"/>
                    </a:cubicBezTo>
                    <a:cubicBezTo>
                      <a:pt x="3465" y="4942"/>
                      <a:pt x="3442" y="5156"/>
                      <a:pt x="3287" y="5251"/>
                    </a:cubicBezTo>
                    <a:lnTo>
                      <a:pt x="2263" y="6013"/>
                    </a:lnTo>
                    <a:cubicBezTo>
                      <a:pt x="2200" y="6057"/>
                      <a:pt x="2130" y="6079"/>
                      <a:pt x="2062" y="6079"/>
                    </a:cubicBezTo>
                    <a:cubicBezTo>
                      <a:pt x="1964" y="6079"/>
                      <a:pt x="1869" y="6033"/>
                      <a:pt x="1799" y="5942"/>
                    </a:cubicBezTo>
                    <a:cubicBezTo>
                      <a:pt x="1691" y="5799"/>
                      <a:pt x="1727" y="5597"/>
                      <a:pt x="1870" y="5478"/>
                    </a:cubicBezTo>
                    <a:lnTo>
                      <a:pt x="2918" y="4716"/>
                    </a:lnTo>
                    <a:cubicBezTo>
                      <a:pt x="2977" y="4680"/>
                      <a:pt x="3037" y="4656"/>
                      <a:pt x="3108" y="4656"/>
                    </a:cubicBezTo>
                    <a:close/>
                    <a:moveTo>
                      <a:pt x="3739" y="5418"/>
                    </a:moveTo>
                    <a:cubicBezTo>
                      <a:pt x="3823" y="5418"/>
                      <a:pt x="3918" y="5478"/>
                      <a:pt x="3977" y="5549"/>
                    </a:cubicBezTo>
                    <a:cubicBezTo>
                      <a:pt x="4073" y="5704"/>
                      <a:pt x="4049" y="5906"/>
                      <a:pt x="3894" y="6013"/>
                    </a:cubicBezTo>
                    <a:lnTo>
                      <a:pt x="3084" y="6609"/>
                    </a:lnTo>
                    <a:cubicBezTo>
                      <a:pt x="3021" y="6653"/>
                      <a:pt x="2952" y="6675"/>
                      <a:pt x="2885" y="6675"/>
                    </a:cubicBezTo>
                    <a:cubicBezTo>
                      <a:pt x="2788" y="6675"/>
                      <a:pt x="2695" y="6629"/>
                      <a:pt x="2632" y="6537"/>
                    </a:cubicBezTo>
                    <a:cubicBezTo>
                      <a:pt x="2525" y="6394"/>
                      <a:pt x="2561" y="6180"/>
                      <a:pt x="2703" y="6073"/>
                    </a:cubicBezTo>
                    <a:lnTo>
                      <a:pt x="3489" y="5513"/>
                    </a:lnTo>
                    <a:cubicBezTo>
                      <a:pt x="3525" y="5490"/>
                      <a:pt x="3549" y="5466"/>
                      <a:pt x="3585" y="5454"/>
                    </a:cubicBezTo>
                    <a:cubicBezTo>
                      <a:pt x="3632" y="5430"/>
                      <a:pt x="3680" y="5418"/>
                      <a:pt x="3739" y="5418"/>
                    </a:cubicBezTo>
                    <a:close/>
                    <a:moveTo>
                      <a:pt x="4269" y="6177"/>
                    </a:moveTo>
                    <a:cubicBezTo>
                      <a:pt x="4367" y="6177"/>
                      <a:pt x="4461" y="6221"/>
                      <a:pt x="4525" y="6299"/>
                    </a:cubicBezTo>
                    <a:cubicBezTo>
                      <a:pt x="4632" y="6442"/>
                      <a:pt x="4597" y="6656"/>
                      <a:pt x="4454" y="6764"/>
                    </a:cubicBezTo>
                    <a:lnTo>
                      <a:pt x="3882" y="7192"/>
                    </a:lnTo>
                    <a:cubicBezTo>
                      <a:pt x="3823" y="7232"/>
                      <a:pt x="3747" y="7255"/>
                      <a:pt x="3683" y="7255"/>
                    </a:cubicBezTo>
                    <a:cubicBezTo>
                      <a:pt x="3669" y="7255"/>
                      <a:pt x="3656" y="7254"/>
                      <a:pt x="3644" y="7252"/>
                    </a:cubicBezTo>
                    <a:cubicBezTo>
                      <a:pt x="3549" y="7240"/>
                      <a:pt x="3477" y="7192"/>
                      <a:pt x="3442" y="7121"/>
                    </a:cubicBezTo>
                    <a:cubicBezTo>
                      <a:pt x="3335" y="6966"/>
                      <a:pt x="3358" y="6775"/>
                      <a:pt x="3513" y="6656"/>
                    </a:cubicBezTo>
                    <a:lnTo>
                      <a:pt x="4061" y="6252"/>
                    </a:lnTo>
                    <a:lnTo>
                      <a:pt x="4073" y="6240"/>
                    </a:lnTo>
                    <a:cubicBezTo>
                      <a:pt x="4135" y="6197"/>
                      <a:pt x="4203" y="6177"/>
                      <a:pt x="4269" y="6177"/>
                    </a:cubicBezTo>
                    <a:close/>
                    <a:moveTo>
                      <a:pt x="2799" y="2549"/>
                    </a:moveTo>
                    <a:lnTo>
                      <a:pt x="3061" y="2715"/>
                    </a:lnTo>
                    <a:cubicBezTo>
                      <a:pt x="3086" y="2724"/>
                      <a:pt x="3105" y="2732"/>
                      <a:pt x="3127" y="2732"/>
                    </a:cubicBezTo>
                    <a:cubicBezTo>
                      <a:pt x="3136" y="2732"/>
                      <a:pt x="3145" y="2731"/>
                      <a:pt x="3156" y="2727"/>
                    </a:cubicBezTo>
                    <a:lnTo>
                      <a:pt x="3858" y="2656"/>
                    </a:lnTo>
                    <a:lnTo>
                      <a:pt x="4108" y="2751"/>
                    </a:lnTo>
                    <a:lnTo>
                      <a:pt x="3954" y="3335"/>
                    </a:lnTo>
                    <a:lnTo>
                      <a:pt x="3954" y="3370"/>
                    </a:lnTo>
                    <a:lnTo>
                      <a:pt x="3954" y="4632"/>
                    </a:lnTo>
                    <a:cubicBezTo>
                      <a:pt x="3954" y="5061"/>
                      <a:pt x="4299" y="5406"/>
                      <a:pt x="4728" y="5406"/>
                    </a:cubicBezTo>
                    <a:cubicBezTo>
                      <a:pt x="5168" y="5406"/>
                      <a:pt x="5501" y="5061"/>
                      <a:pt x="5501" y="4632"/>
                    </a:cubicBezTo>
                    <a:lnTo>
                      <a:pt x="5501" y="3406"/>
                    </a:lnTo>
                    <a:lnTo>
                      <a:pt x="5537" y="3370"/>
                    </a:lnTo>
                    <a:lnTo>
                      <a:pt x="8621" y="5049"/>
                    </a:lnTo>
                    <a:cubicBezTo>
                      <a:pt x="8811" y="5109"/>
                      <a:pt x="8871" y="5299"/>
                      <a:pt x="8776" y="5466"/>
                    </a:cubicBezTo>
                    <a:cubicBezTo>
                      <a:pt x="8718" y="5573"/>
                      <a:pt x="8609" y="5634"/>
                      <a:pt x="8492" y="5634"/>
                    </a:cubicBezTo>
                    <a:cubicBezTo>
                      <a:pt x="8440" y="5634"/>
                      <a:pt x="8386" y="5622"/>
                      <a:pt x="8335" y="5597"/>
                    </a:cubicBezTo>
                    <a:lnTo>
                      <a:pt x="6621" y="4656"/>
                    </a:lnTo>
                    <a:cubicBezTo>
                      <a:pt x="6599" y="4645"/>
                      <a:pt x="6574" y="4640"/>
                      <a:pt x="6550" y="4640"/>
                    </a:cubicBezTo>
                    <a:cubicBezTo>
                      <a:pt x="6497" y="4640"/>
                      <a:pt x="6447" y="4666"/>
                      <a:pt x="6430" y="4716"/>
                    </a:cubicBezTo>
                    <a:cubicBezTo>
                      <a:pt x="6383" y="4799"/>
                      <a:pt x="6418" y="4882"/>
                      <a:pt x="6490" y="4918"/>
                    </a:cubicBezTo>
                    <a:lnTo>
                      <a:pt x="7918" y="5692"/>
                    </a:lnTo>
                    <a:cubicBezTo>
                      <a:pt x="8085" y="5775"/>
                      <a:pt x="8145" y="5966"/>
                      <a:pt x="8049" y="6133"/>
                    </a:cubicBezTo>
                    <a:cubicBezTo>
                      <a:pt x="7985" y="6245"/>
                      <a:pt x="7877" y="6309"/>
                      <a:pt x="7766" y="6309"/>
                    </a:cubicBezTo>
                    <a:cubicBezTo>
                      <a:pt x="7713" y="6309"/>
                      <a:pt x="7659" y="6294"/>
                      <a:pt x="7609" y="6263"/>
                    </a:cubicBezTo>
                    <a:lnTo>
                      <a:pt x="6144" y="5478"/>
                    </a:lnTo>
                    <a:cubicBezTo>
                      <a:pt x="6122" y="5463"/>
                      <a:pt x="6097" y="5456"/>
                      <a:pt x="6073" y="5456"/>
                    </a:cubicBezTo>
                    <a:cubicBezTo>
                      <a:pt x="6020" y="5456"/>
                      <a:pt x="5970" y="5488"/>
                      <a:pt x="5954" y="5537"/>
                    </a:cubicBezTo>
                    <a:cubicBezTo>
                      <a:pt x="5906" y="5609"/>
                      <a:pt x="5942" y="5704"/>
                      <a:pt x="6013" y="5728"/>
                    </a:cubicBezTo>
                    <a:lnTo>
                      <a:pt x="7192" y="6371"/>
                    </a:lnTo>
                    <a:cubicBezTo>
                      <a:pt x="7347" y="6466"/>
                      <a:pt x="7395" y="6656"/>
                      <a:pt x="7323" y="6823"/>
                    </a:cubicBezTo>
                    <a:cubicBezTo>
                      <a:pt x="7255" y="6925"/>
                      <a:pt x="7139" y="6984"/>
                      <a:pt x="7018" y="6984"/>
                    </a:cubicBezTo>
                    <a:cubicBezTo>
                      <a:pt x="6969" y="6984"/>
                      <a:pt x="6919" y="6975"/>
                      <a:pt x="6871" y="6954"/>
                    </a:cubicBezTo>
                    <a:lnTo>
                      <a:pt x="5644" y="6287"/>
                    </a:lnTo>
                    <a:cubicBezTo>
                      <a:pt x="5616" y="6271"/>
                      <a:pt x="5587" y="6263"/>
                      <a:pt x="5560" y="6263"/>
                    </a:cubicBezTo>
                    <a:cubicBezTo>
                      <a:pt x="5509" y="6263"/>
                      <a:pt x="5465" y="6292"/>
                      <a:pt x="5442" y="6347"/>
                    </a:cubicBezTo>
                    <a:cubicBezTo>
                      <a:pt x="5406" y="6418"/>
                      <a:pt x="5430" y="6502"/>
                      <a:pt x="5501" y="6537"/>
                    </a:cubicBezTo>
                    <a:lnTo>
                      <a:pt x="6454" y="7061"/>
                    </a:lnTo>
                    <a:cubicBezTo>
                      <a:pt x="6609" y="7145"/>
                      <a:pt x="6668" y="7335"/>
                      <a:pt x="6597" y="7502"/>
                    </a:cubicBezTo>
                    <a:cubicBezTo>
                      <a:pt x="6531" y="7609"/>
                      <a:pt x="6419" y="7670"/>
                      <a:pt x="6301" y="7670"/>
                    </a:cubicBezTo>
                    <a:cubicBezTo>
                      <a:pt x="6249" y="7670"/>
                      <a:pt x="6196" y="7658"/>
                      <a:pt x="6144" y="7633"/>
                    </a:cubicBezTo>
                    <a:lnTo>
                      <a:pt x="5478" y="7264"/>
                    </a:lnTo>
                    <a:cubicBezTo>
                      <a:pt x="5478" y="7133"/>
                      <a:pt x="5430" y="7002"/>
                      <a:pt x="5347" y="6883"/>
                    </a:cubicBezTo>
                    <a:cubicBezTo>
                      <a:pt x="5228" y="6728"/>
                      <a:pt x="5061" y="6644"/>
                      <a:pt x="4882" y="6644"/>
                    </a:cubicBezTo>
                    <a:lnTo>
                      <a:pt x="4882" y="6597"/>
                    </a:lnTo>
                    <a:cubicBezTo>
                      <a:pt x="4906" y="6430"/>
                      <a:pt x="4870" y="6263"/>
                      <a:pt x="4763" y="6133"/>
                    </a:cubicBezTo>
                    <a:cubicBezTo>
                      <a:pt x="4644" y="5990"/>
                      <a:pt x="4478" y="5894"/>
                      <a:pt x="4299" y="5894"/>
                    </a:cubicBezTo>
                    <a:lnTo>
                      <a:pt x="4299" y="5847"/>
                    </a:lnTo>
                    <a:cubicBezTo>
                      <a:pt x="4335" y="5692"/>
                      <a:pt x="4287" y="5525"/>
                      <a:pt x="4180" y="5394"/>
                    </a:cubicBezTo>
                    <a:cubicBezTo>
                      <a:pt x="4061" y="5240"/>
                      <a:pt x="3894" y="5156"/>
                      <a:pt x="3716" y="5156"/>
                    </a:cubicBezTo>
                    <a:lnTo>
                      <a:pt x="3716" y="5109"/>
                    </a:lnTo>
                    <a:cubicBezTo>
                      <a:pt x="3751" y="4942"/>
                      <a:pt x="3704" y="4775"/>
                      <a:pt x="3596" y="4644"/>
                    </a:cubicBezTo>
                    <a:cubicBezTo>
                      <a:pt x="3476" y="4488"/>
                      <a:pt x="3297" y="4404"/>
                      <a:pt x="3111" y="4404"/>
                    </a:cubicBezTo>
                    <a:cubicBezTo>
                      <a:pt x="2984" y="4404"/>
                      <a:pt x="2855" y="4443"/>
                      <a:pt x="2739" y="4525"/>
                    </a:cubicBezTo>
                    <a:lnTo>
                      <a:pt x="1715" y="5275"/>
                    </a:lnTo>
                    <a:lnTo>
                      <a:pt x="1334" y="5073"/>
                    </a:lnTo>
                    <a:lnTo>
                      <a:pt x="2799" y="2549"/>
                    </a:lnTo>
                    <a:close/>
                    <a:moveTo>
                      <a:pt x="4855" y="6920"/>
                    </a:moveTo>
                    <a:cubicBezTo>
                      <a:pt x="4953" y="6920"/>
                      <a:pt x="5045" y="6960"/>
                      <a:pt x="5109" y="7037"/>
                    </a:cubicBezTo>
                    <a:cubicBezTo>
                      <a:pt x="5168" y="7133"/>
                      <a:pt x="5192" y="7228"/>
                      <a:pt x="5180" y="7299"/>
                    </a:cubicBezTo>
                    <a:cubicBezTo>
                      <a:pt x="5168" y="7383"/>
                      <a:pt x="5120" y="7466"/>
                      <a:pt x="5049" y="7526"/>
                    </a:cubicBezTo>
                    <a:lnTo>
                      <a:pt x="4704" y="7776"/>
                    </a:lnTo>
                    <a:cubicBezTo>
                      <a:pt x="4643" y="7818"/>
                      <a:pt x="4574" y="7838"/>
                      <a:pt x="4507" y="7838"/>
                    </a:cubicBezTo>
                    <a:cubicBezTo>
                      <a:pt x="4404" y="7838"/>
                      <a:pt x="4304" y="7791"/>
                      <a:pt x="4239" y="7704"/>
                    </a:cubicBezTo>
                    <a:cubicBezTo>
                      <a:pt x="4132" y="7549"/>
                      <a:pt x="4168" y="7347"/>
                      <a:pt x="4311" y="7240"/>
                    </a:cubicBezTo>
                    <a:lnTo>
                      <a:pt x="4644" y="7002"/>
                    </a:lnTo>
                    <a:lnTo>
                      <a:pt x="4656" y="6978"/>
                    </a:lnTo>
                    <a:cubicBezTo>
                      <a:pt x="4719" y="6939"/>
                      <a:pt x="4788" y="6920"/>
                      <a:pt x="4855" y="6920"/>
                    </a:cubicBezTo>
                    <a:close/>
                    <a:moveTo>
                      <a:pt x="172" y="0"/>
                    </a:moveTo>
                    <a:cubicBezTo>
                      <a:pt x="121" y="0"/>
                      <a:pt x="72" y="29"/>
                      <a:pt x="48" y="84"/>
                    </a:cubicBezTo>
                    <a:cubicBezTo>
                      <a:pt x="1" y="156"/>
                      <a:pt x="25" y="239"/>
                      <a:pt x="108" y="287"/>
                    </a:cubicBezTo>
                    <a:lnTo>
                      <a:pt x="2346" y="1584"/>
                    </a:lnTo>
                    <a:lnTo>
                      <a:pt x="406" y="4942"/>
                    </a:lnTo>
                    <a:lnTo>
                      <a:pt x="251" y="4847"/>
                    </a:lnTo>
                    <a:cubicBezTo>
                      <a:pt x="226" y="4830"/>
                      <a:pt x="199" y="4822"/>
                      <a:pt x="172" y="4822"/>
                    </a:cubicBezTo>
                    <a:cubicBezTo>
                      <a:pt x="121" y="4822"/>
                      <a:pt x="72" y="4851"/>
                      <a:pt x="48" y="4906"/>
                    </a:cubicBezTo>
                    <a:cubicBezTo>
                      <a:pt x="1" y="4978"/>
                      <a:pt x="25" y="5061"/>
                      <a:pt x="108" y="5109"/>
                    </a:cubicBezTo>
                    <a:lnTo>
                      <a:pt x="894" y="5549"/>
                    </a:lnTo>
                    <a:cubicBezTo>
                      <a:pt x="919" y="5566"/>
                      <a:pt x="947" y="5574"/>
                      <a:pt x="975" y="5574"/>
                    </a:cubicBezTo>
                    <a:cubicBezTo>
                      <a:pt x="1025" y="5574"/>
                      <a:pt x="1073" y="5548"/>
                      <a:pt x="1096" y="5501"/>
                    </a:cubicBezTo>
                    <a:lnTo>
                      <a:pt x="1215" y="5299"/>
                    </a:lnTo>
                    <a:lnTo>
                      <a:pt x="1525" y="5466"/>
                    </a:lnTo>
                    <a:cubicBezTo>
                      <a:pt x="1430" y="5680"/>
                      <a:pt x="1441" y="5918"/>
                      <a:pt x="1572" y="6121"/>
                    </a:cubicBezTo>
                    <a:cubicBezTo>
                      <a:pt x="1691" y="6287"/>
                      <a:pt x="1882" y="6371"/>
                      <a:pt x="2084" y="6371"/>
                    </a:cubicBezTo>
                    <a:cubicBezTo>
                      <a:pt x="2144" y="6371"/>
                      <a:pt x="2215" y="6359"/>
                      <a:pt x="2275" y="6347"/>
                    </a:cubicBezTo>
                    <a:cubicBezTo>
                      <a:pt x="2275" y="6478"/>
                      <a:pt x="2322" y="6597"/>
                      <a:pt x="2394" y="6716"/>
                    </a:cubicBezTo>
                    <a:cubicBezTo>
                      <a:pt x="2513" y="6883"/>
                      <a:pt x="2703" y="6966"/>
                      <a:pt x="2882" y="6966"/>
                    </a:cubicBezTo>
                    <a:cubicBezTo>
                      <a:pt x="2942" y="6966"/>
                      <a:pt x="3013" y="6954"/>
                      <a:pt x="3073" y="6942"/>
                    </a:cubicBezTo>
                    <a:cubicBezTo>
                      <a:pt x="3073" y="7061"/>
                      <a:pt x="3120" y="7192"/>
                      <a:pt x="3192" y="7299"/>
                    </a:cubicBezTo>
                    <a:cubicBezTo>
                      <a:pt x="3299" y="7430"/>
                      <a:pt x="3430" y="7514"/>
                      <a:pt x="3596" y="7549"/>
                    </a:cubicBezTo>
                    <a:cubicBezTo>
                      <a:pt x="3632" y="7549"/>
                      <a:pt x="3656" y="7561"/>
                      <a:pt x="3704" y="7561"/>
                    </a:cubicBezTo>
                    <a:cubicBezTo>
                      <a:pt x="3763" y="7561"/>
                      <a:pt x="3835" y="7549"/>
                      <a:pt x="3894" y="7537"/>
                    </a:cubicBezTo>
                    <a:cubicBezTo>
                      <a:pt x="3894" y="7668"/>
                      <a:pt x="3942" y="7787"/>
                      <a:pt x="4013" y="7895"/>
                    </a:cubicBezTo>
                    <a:cubicBezTo>
                      <a:pt x="4120" y="8026"/>
                      <a:pt x="4251" y="8109"/>
                      <a:pt x="4418" y="8145"/>
                    </a:cubicBezTo>
                    <a:cubicBezTo>
                      <a:pt x="4442" y="8145"/>
                      <a:pt x="4478" y="8157"/>
                      <a:pt x="4525" y="8157"/>
                    </a:cubicBezTo>
                    <a:cubicBezTo>
                      <a:pt x="4656" y="8157"/>
                      <a:pt x="4775" y="8109"/>
                      <a:pt x="4882" y="8037"/>
                    </a:cubicBezTo>
                    <a:lnTo>
                      <a:pt x="5216" y="7787"/>
                    </a:lnTo>
                    <a:cubicBezTo>
                      <a:pt x="5299" y="7728"/>
                      <a:pt x="5359" y="7668"/>
                      <a:pt x="5394" y="7597"/>
                    </a:cubicBezTo>
                    <a:lnTo>
                      <a:pt x="6013" y="7918"/>
                    </a:lnTo>
                    <a:cubicBezTo>
                      <a:pt x="6097" y="7966"/>
                      <a:pt x="6204" y="7990"/>
                      <a:pt x="6311" y="7990"/>
                    </a:cubicBezTo>
                    <a:cubicBezTo>
                      <a:pt x="6371" y="7990"/>
                      <a:pt x="6430" y="7978"/>
                      <a:pt x="6490" y="7966"/>
                    </a:cubicBezTo>
                    <a:cubicBezTo>
                      <a:pt x="6644" y="7918"/>
                      <a:pt x="6787" y="7811"/>
                      <a:pt x="6859" y="7668"/>
                    </a:cubicBezTo>
                    <a:cubicBezTo>
                      <a:pt x="6918" y="7549"/>
                      <a:pt x="6942" y="7430"/>
                      <a:pt x="6930" y="7299"/>
                    </a:cubicBezTo>
                    <a:cubicBezTo>
                      <a:pt x="6966" y="7299"/>
                      <a:pt x="7002" y="7311"/>
                      <a:pt x="7049" y="7311"/>
                    </a:cubicBezTo>
                    <a:cubicBezTo>
                      <a:pt x="7275" y="7311"/>
                      <a:pt x="7478" y="7192"/>
                      <a:pt x="7597" y="6990"/>
                    </a:cubicBezTo>
                    <a:cubicBezTo>
                      <a:pt x="7656" y="6871"/>
                      <a:pt x="7692" y="6740"/>
                      <a:pt x="7680" y="6609"/>
                    </a:cubicBezTo>
                    <a:cubicBezTo>
                      <a:pt x="7716" y="6609"/>
                      <a:pt x="7752" y="6633"/>
                      <a:pt x="7799" y="6633"/>
                    </a:cubicBezTo>
                    <a:cubicBezTo>
                      <a:pt x="8014" y="6633"/>
                      <a:pt x="8228" y="6514"/>
                      <a:pt x="8347" y="6299"/>
                    </a:cubicBezTo>
                    <a:cubicBezTo>
                      <a:pt x="8407" y="6180"/>
                      <a:pt x="8430" y="6061"/>
                      <a:pt x="8418" y="5930"/>
                    </a:cubicBezTo>
                    <a:cubicBezTo>
                      <a:pt x="8454" y="5930"/>
                      <a:pt x="8490" y="5942"/>
                      <a:pt x="8538" y="5942"/>
                    </a:cubicBezTo>
                    <a:cubicBezTo>
                      <a:pt x="8597" y="5942"/>
                      <a:pt x="8657" y="5930"/>
                      <a:pt x="8716" y="5918"/>
                    </a:cubicBezTo>
                    <a:cubicBezTo>
                      <a:pt x="8883" y="5871"/>
                      <a:pt x="9014" y="5763"/>
                      <a:pt x="9085" y="5621"/>
                    </a:cubicBezTo>
                    <a:cubicBezTo>
                      <a:pt x="9169" y="5466"/>
                      <a:pt x="9192" y="5299"/>
                      <a:pt x="9133" y="5144"/>
                    </a:cubicBezTo>
                    <a:cubicBezTo>
                      <a:pt x="9121" y="5097"/>
                      <a:pt x="9109" y="5061"/>
                      <a:pt x="9085" y="5037"/>
                    </a:cubicBezTo>
                    <a:lnTo>
                      <a:pt x="9347" y="4859"/>
                    </a:lnTo>
                    <a:lnTo>
                      <a:pt x="9478" y="5037"/>
                    </a:lnTo>
                    <a:cubicBezTo>
                      <a:pt x="9506" y="5072"/>
                      <a:pt x="9550" y="5090"/>
                      <a:pt x="9593" y="5090"/>
                    </a:cubicBezTo>
                    <a:cubicBezTo>
                      <a:pt x="9625" y="5090"/>
                      <a:pt x="9656" y="5081"/>
                      <a:pt x="9681" y="5061"/>
                    </a:cubicBezTo>
                    <a:lnTo>
                      <a:pt x="10085" y="4739"/>
                    </a:lnTo>
                    <a:cubicBezTo>
                      <a:pt x="10121" y="4668"/>
                      <a:pt x="10133" y="4573"/>
                      <a:pt x="10085" y="4513"/>
                    </a:cubicBezTo>
                    <a:cubicBezTo>
                      <a:pt x="10065" y="4479"/>
                      <a:pt x="10019" y="4460"/>
                      <a:pt x="9974" y="4460"/>
                    </a:cubicBezTo>
                    <a:cubicBezTo>
                      <a:pt x="9941" y="4460"/>
                      <a:pt x="9908" y="4470"/>
                      <a:pt x="9883" y="4489"/>
                    </a:cubicBezTo>
                    <a:lnTo>
                      <a:pt x="9585" y="4704"/>
                    </a:lnTo>
                    <a:lnTo>
                      <a:pt x="7252" y="1644"/>
                    </a:lnTo>
                    <a:lnTo>
                      <a:pt x="8585" y="775"/>
                    </a:lnTo>
                    <a:cubicBezTo>
                      <a:pt x="8657" y="739"/>
                      <a:pt x="8680" y="644"/>
                      <a:pt x="8633" y="572"/>
                    </a:cubicBezTo>
                    <a:cubicBezTo>
                      <a:pt x="8602" y="526"/>
                      <a:pt x="8556" y="500"/>
                      <a:pt x="8505" y="500"/>
                    </a:cubicBezTo>
                    <a:cubicBezTo>
                      <a:pt x="8478" y="500"/>
                      <a:pt x="8448" y="508"/>
                      <a:pt x="8418" y="525"/>
                    </a:cubicBezTo>
                    <a:lnTo>
                      <a:pt x="6954" y="1477"/>
                    </a:lnTo>
                    <a:cubicBezTo>
                      <a:pt x="6871" y="1525"/>
                      <a:pt x="6859" y="1632"/>
                      <a:pt x="6906" y="1680"/>
                    </a:cubicBezTo>
                    <a:lnTo>
                      <a:pt x="7168" y="2037"/>
                    </a:lnTo>
                    <a:lnTo>
                      <a:pt x="6978" y="2192"/>
                    </a:lnTo>
                    <a:lnTo>
                      <a:pt x="6216" y="1942"/>
                    </a:lnTo>
                    <a:cubicBezTo>
                      <a:pt x="6204" y="1942"/>
                      <a:pt x="6192" y="1918"/>
                      <a:pt x="6180" y="1918"/>
                    </a:cubicBezTo>
                    <a:lnTo>
                      <a:pt x="4430" y="1918"/>
                    </a:lnTo>
                    <a:cubicBezTo>
                      <a:pt x="4358" y="1918"/>
                      <a:pt x="4299" y="1965"/>
                      <a:pt x="4287" y="2037"/>
                    </a:cubicBezTo>
                    <a:lnTo>
                      <a:pt x="4180" y="2430"/>
                    </a:lnTo>
                    <a:lnTo>
                      <a:pt x="3930" y="2323"/>
                    </a:lnTo>
                    <a:cubicBezTo>
                      <a:pt x="3894" y="2311"/>
                      <a:pt x="3882" y="2311"/>
                      <a:pt x="3846" y="2311"/>
                    </a:cubicBezTo>
                    <a:lnTo>
                      <a:pt x="3168" y="2382"/>
                    </a:lnTo>
                    <a:lnTo>
                      <a:pt x="2930" y="2251"/>
                    </a:lnTo>
                    <a:lnTo>
                      <a:pt x="3156" y="1858"/>
                    </a:lnTo>
                    <a:cubicBezTo>
                      <a:pt x="3192" y="1787"/>
                      <a:pt x="3168" y="1703"/>
                      <a:pt x="3096" y="1656"/>
                    </a:cubicBezTo>
                    <a:lnTo>
                      <a:pt x="251" y="25"/>
                    </a:lnTo>
                    <a:cubicBezTo>
                      <a:pt x="226" y="8"/>
                      <a:pt x="199" y="0"/>
                      <a:pt x="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46"/>
              <p:cNvSpPr/>
              <p:nvPr/>
            </p:nvSpPr>
            <p:spPr>
              <a:xfrm>
                <a:off x="2946442" y="2015001"/>
                <a:ext cx="37525" cy="26799"/>
              </a:xfrm>
              <a:custGeom>
                <a:rect b="b" l="l" r="r" t="t"/>
                <a:pathLst>
                  <a:path extrusionOk="0" h="842" w="1179">
                    <a:moveTo>
                      <a:pt x="1011" y="1"/>
                    </a:moveTo>
                    <a:cubicBezTo>
                      <a:pt x="983" y="1"/>
                      <a:pt x="955" y="7"/>
                      <a:pt x="929" y="20"/>
                    </a:cubicBezTo>
                    <a:lnTo>
                      <a:pt x="96" y="556"/>
                    </a:lnTo>
                    <a:cubicBezTo>
                      <a:pt x="24" y="603"/>
                      <a:pt x="0" y="699"/>
                      <a:pt x="48" y="770"/>
                    </a:cubicBezTo>
                    <a:cubicBezTo>
                      <a:pt x="84" y="818"/>
                      <a:pt x="119" y="842"/>
                      <a:pt x="167" y="842"/>
                    </a:cubicBezTo>
                    <a:cubicBezTo>
                      <a:pt x="203" y="842"/>
                      <a:pt x="226" y="830"/>
                      <a:pt x="238" y="818"/>
                    </a:cubicBezTo>
                    <a:lnTo>
                      <a:pt x="1072" y="282"/>
                    </a:lnTo>
                    <a:cubicBezTo>
                      <a:pt x="1167" y="234"/>
                      <a:pt x="1179" y="127"/>
                      <a:pt x="1131" y="68"/>
                    </a:cubicBezTo>
                    <a:cubicBezTo>
                      <a:pt x="1108" y="22"/>
                      <a:pt x="1061" y="1"/>
                      <a:pt x="10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8" name="Google Shape;358;p46"/>
          <p:cNvSpPr/>
          <p:nvPr/>
        </p:nvSpPr>
        <p:spPr>
          <a:xfrm>
            <a:off x="2732875" y="3306350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46"/>
          <p:cNvGrpSpPr/>
          <p:nvPr/>
        </p:nvGrpSpPr>
        <p:grpSpPr>
          <a:xfrm>
            <a:off x="4907013" y="1599600"/>
            <a:ext cx="765900" cy="765900"/>
            <a:chOff x="6398925" y="1256700"/>
            <a:chExt cx="765900" cy="765900"/>
          </a:xfrm>
        </p:grpSpPr>
        <p:sp>
          <p:nvSpPr>
            <p:cNvPr id="360" name="Google Shape;360;p46"/>
            <p:cNvSpPr/>
            <p:nvPr/>
          </p:nvSpPr>
          <p:spPr>
            <a:xfrm>
              <a:off x="6398925" y="1256700"/>
              <a:ext cx="765900" cy="76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1" name="Google Shape;361;p46"/>
            <p:cNvGrpSpPr/>
            <p:nvPr/>
          </p:nvGrpSpPr>
          <p:grpSpPr>
            <a:xfrm>
              <a:off x="6571940" y="1429489"/>
              <a:ext cx="419870" cy="420321"/>
              <a:chOff x="3539102" y="2427549"/>
              <a:chExt cx="355099" cy="355481"/>
            </a:xfrm>
          </p:grpSpPr>
          <p:sp>
            <p:nvSpPr>
              <p:cNvPr id="362" name="Google Shape;362;p46"/>
              <p:cNvSpPr/>
              <p:nvPr/>
            </p:nvSpPr>
            <p:spPr>
              <a:xfrm>
                <a:off x="3539102" y="2561320"/>
                <a:ext cx="355099" cy="221710"/>
              </a:xfrm>
              <a:custGeom>
                <a:rect b="b" l="l" r="r" t="t"/>
                <a:pathLst>
                  <a:path extrusionOk="0" h="6966" w="11157">
                    <a:moveTo>
                      <a:pt x="2953" y="3131"/>
                    </a:moveTo>
                    <a:lnTo>
                      <a:pt x="2953" y="6644"/>
                    </a:lnTo>
                    <a:lnTo>
                      <a:pt x="1537" y="6644"/>
                    </a:lnTo>
                    <a:lnTo>
                      <a:pt x="1537" y="3131"/>
                    </a:lnTo>
                    <a:close/>
                    <a:moveTo>
                      <a:pt x="6263" y="2250"/>
                    </a:moveTo>
                    <a:lnTo>
                      <a:pt x="6263" y="6644"/>
                    </a:lnTo>
                    <a:lnTo>
                      <a:pt x="4858" y="6644"/>
                    </a:lnTo>
                    <a:lnTo>
                      <a:pt x="4858" y="2250"/>
                    </a:lnTo>
                    <a:close/>
                    <a:moveTo>
                      <a:pt x="9585" y="333"/>
                    </a:moveTo>
                    <a:lnTo>
                      <a:pt x="9585" y="6644"/>
                    </a:lnTo>
                    <a:lnTo>
                      <a:pt x="8168" y="6644"/>
                    </a:lnTo>
                    <a:lnTo>
                      <a:pt x="8168" y="333"/>
                    </a:lnTo>
                    <a:close/>
                    <a:moveTo>
                      <a:pt x="8025" y="0"/>
                    </a:moveTo>
                    <a:cubicBezTo>
                      <a:pt x="7930" y="0"/>
                      <a:pt x="7859" y="83"/>
                      <a:pt x="7859" y="167"/>
                    </a:cubicBezTo>
                    <a:lnTo>
                      <a:pt x="7859" y="6644"/>
                    </a:lnTo>
                    <a:lnTo>
                      <a:pt x="6609" y="6644"/>
                    </a:lnTo>
                    <a:lnTo>
                      <a:pt x="6609" y="2084"/>
                    </a:lnTo>
                    <a:cubicBezTo>
                      <a:pt x="6609" y="2000"/>
                      <a:pt x="6537" y="1917"/>
                      <a:pt x="6442" y="1917"/>
                    </a:cubicBezTo>
                    <a:lnTo>
                      <a:pt x="4704" y="1917"/>
                    </a:lnTo>
                    <a:cubicBezTo>
                      <a:pt x="4608" y="1917"/>
                      <a:pt x="4537" y="2000"/>
                      <a:pt x="4537" y="2084"/>
                    </a:cubicBezTo>
                    <a:lnTo>
                      <a:pt x="4537" y="6644"/>
                    </a:lnTo>
                    <a:lnTo>
                      <a:pt x="3287" y="6644"/>
                    </a:lnTo>
                    <a:lnTo>
                      <a:pt x="3287" y="2965"/>
                    </a:lnTo>
                    <a:cubicBezTo>
                      <a:pt x="3287" y="2881"/>
                      <a:pt x="3215" y="2798"/>
                      <a:pt x="3120" y="2798"/>
                    </a:cubicBezTo>
                    <a:lnTo>
                      <a:pt x="1382" y="2798"/>
                    </a:lnTo>
                    <a:cubicBezTo>
                      <a:pt x="1298" y="2798"/>
                      <a:pt x="1215" y="2881"/>
                      <a:pt x="1215" y="2965"/>
                    </a:cubicBezTo>
                    <a:lnTo>
                      <a:pt x="1215" y="6644"/>
                    </a:lnTo>
                    <a:lnTo>
                      <a:pt x="167" y="6644"/>
                    </a:lnTo>
                    <a:cubicBezTo>
                      <a:pt x="72" y="6644"/>
                      <a:pt x="1" y="6715"/>
                      <a:pt x="1" y="6810"/>
                    </a:cubicBezTo>
                    <a:cubicBezTo>
                      <a:pt x="1" y="6894"/>
                      <a:pt x="72" y="6965"/>
                      <a:pt x="167" y="6965"/>
                    </a:cubicBezTo>
                    <a:lnTo>
                      <a:pt x="11002" y="6965"/>
                    </a:lnTo>
                    <a:cubicBezTo>
                      <a:pt x="11085" y="6965"/>
                      <a:pt x="11157" y="6894"/>
                      <a:pt x="11157" y="6810"/>
                    </a:cubicBezTo>
                    <a:cubicBezTo>
                      <a:pt x="11145" y="6715"/>
                      <a:pt x="11073" y="6644"/>
                      <a:pt x="10990" y="6644"/>
                    </a:cubicBezTo>
                    <a:lnTo>
                      <a:pt x="9930" y="6644"/>
                    </a:lnTo>
                    <a:lnTo>
                      <a:pt x="9930" y="167"/>
                    </a:lnTo>
                    <a:cubicBezTo>
                      <a:pt x="9930" y="83"/>
                      <a:pt x="9859" y="0"/>
                      <a:pt x="9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46"/>
              <p:cNvSpPr/>
              <p:nvPr/>
            </p:nvSpPr>
            <p:spPr>
              <a:xfrm>
                <a:off x="3544417" y="2427549"/>
                <a:ext cx="339568" cy="205415"/>
              </a:xfrm>
              <a:custGeom>
                <a:rect b="b" l="l" r="r" t="t"/>
                <a:pathLst>
                  <a:path extrusionOk="0" h="6454" w="10669">
                    <a:moveTo>
                      <a:pt x="10157" y="0"/>
                    </a:moveTo>
                    <a:cubicBezTo>
                      <a:pt x="10125" y="0"/>
                      <a:pt x="10093" y="4"/>
                      <a:pt x="10061" y="12"/>
                    </a:cubicBezTo>
                    <a:lnTo>
                      <a:pt x="8656" y="191"/>
                    </a:lnTo>
                    <a:cubicBezTo>
                      <a:pt x="8382" y="214"/>
                      <a:pt x="8180" y="488"/>
                      <a:pt x="8216" y="762"/>
                    </a:cubicBezTo>
                    <a:cubicBezTo>
                      <a:pt x="8238" y="1032"/>
                      <a:pt x="8483" y="1217"/>
                      <a:pt x="8751" y="1217"/>
                    </a:cubicBezTo>
                    <a:cubicBezTo>
                      <a:pt x="8767" y="1217"/>
                      <a:pt x="8783" y="1216"/>
                      <a:pt x="8799" y="1215"/>
                    </a:cubicBezTo>
                    <a:lnTo>
                      <a:pt x="8906" y="1203"/>
                    </a:lnTo>
                    <a:lnTo>
                      <a:pt x="8906" y="1203"/>
                    </a:lnTo>
                    <a:cubicBezTo>
                      <a:pt x="7204" y="3191"/>
                      <a:pt x="5156" y="4215"/>
                      <a:pt x="3715" y="4727"/>
                    </a:cubicBezTo>
                    <a:cubicBezTo>
                      <a:pt x="1917" y="5370"/>
                      <a:pt x="524" y="5429"/>
                      <a:pt x="500" y="5429"/>
                    </a:cubicBezTo>
                    <a:cubicBezTo>
                      <a:pt x="227" y="5441"/>
                      <a:pt x="0" y="5679"/>
                      <a:pt x="12" y="5965"/>
                    </a:cubicBezTo>
                    <a:cubicBezTo>
                      <a:pt x="24" y="6239"/>
                      <a:pt x="250" y="6453"/>
                      <a:pt x="524" y="6453"/>
                    </a:cubicBezTo>
                    <a:lnTo>
                      <a:pt x="536" y="6453"/>
                    </a:lnTo>
                    <a:cubicBezTo>
                      <a:pt x="596" y="6453"/>
                      <a:pt x="2084" y="6394"/>
                      <a:pt x="4037" y="5703"/>
                    </a:cubicBezTo>
                    <a:cubicBezTo>
                      <a:pt x="5132" y="5322"/>
                      <a:pt x="6156" y="4798"/>
                      <a:pt x="7096" y="4167"/>
                    </a:cubicBezTo>
                    <a:cubicBezTo>
                      <a:pt x="7168" y="4120"/>
                      <a:pt x="7192" y="4013"/>
                      <a:pt x="7144" y="3941"/>
                    </a:cubicBezTo>
                    <a:cubicBezTo>
                      <a:pt x="7113" y="3895"/>
                      <a:pt x="7058" y="3869"/>
                      <a:pt x="7003" y="3869"/>
                    </a:cubicBezTo>
                    <a:cubicBezTo>
                      <a:pt x="6973" y="3869"/>
                      <a:pt x="6943" y="3877"/>
                      <a:pt x="6918" y="3893"/>
                    </a:cubicBezTo>
                    <a:cubicBezTo>
                      <a:pt x="5989" y="4513"/>
                      <a:pt x="5001" y="5025"/>
                      <a:pt x="3929" y="5394"/>
                    </a:cubicBezTo>
                    <a:cubicBezTo>
                      <a:pt x="2024" y="6084"/>
                      <a:pt x="596" y="6120"/>
                      <a:pt x="536" y="6120"/>
                    </a:cubicBezTo>
                    <a:cubicBezTo>
                      <a:pt x="429" y="6120"/>
                      <a:pt x="358" y="6049"/>
                      <a:pt x="358" y="5953"/>
                    </a:cubicBezTo>
                    <a:cubicBezTo>
                      <a:pt x="358" y="5846"/>
                      <a:pt x="429" y="5751"/>
                      <a:pt x="536" y="5751"/>
                    </a:cubicBezTo>
                    <a:cubicBezTo>
                      <a:pt x="548" y="5751"/>
                      <a:pt x="1989" y="5691"/>
                      <a:pt x="3834" y="5036"/>
                    </a:cubicBezTo>
                    <a:cubicBezTo>
                      <a:pt x="5406" y="4489"/>
                      <a:pt x="7632" y="3346"/>
                      <a:pt x="9454" y="1084"/>
                    </a:cubicBezTo>
                    <a:cubicBezTo>
                      <a:pt x="9534" y="969"/>
                      <a:pt x="9459" y="809"/>
                      <a:pt x="9315" y="809"/>
                    </a:cubicBezTo>
                    <a:cubicBezTo>
                      <a:pt x="9310" y="809"/>
                      <a:pt x="9304" y="809"/>
                      <a:pt x="9299" y="810"/>
                    </a:cubicBezTo>
                    <a:lnTo>
                      <a:pt x="8775" y="869"/>
                    </a:lnTo>
                    <a:cubicBezTo>
                      <a:pt x="8768" y="870"/>
                      <a:pt x="8761" y="871"/>
                      <a:pt x="8754" y="871"/>
                    </a:cubicBezTo>
                    <a:cubicBezTo>
                      <a:pt x="8676" y="871"/>
                      <a:pt x="8595" y="815"/>
                      <a:pt x="8573" y="738"/>
                    </a:cubicBezTo>
                    <a:cubicBezTo>
                      <a:pt x="8537" y="631"/>
                      <a:pt x="8620" y="512"/>
                      <a:pt x="8740" y="500"/>
                    </a:cubicBezTo>
                    <a:lnTo>
                      <a:pt x="10133" y="322"/>
                    </a:lnTo>
                    <a:cubicBezTo>
                      <a:pt x="10139" y="321"/>
                      <a:pt x="10146" y="320"/>
                      <a:pt x="10153" y="320"/>
                    </a:cubicBezTo>
                    <a:cubicBezTo>
                      <a:pt x="10253" y="320"/>
                      <a:pt x="10347" y="400"/>
                      <a:pt x="10347" y="500"/>
                    </a:cubicBezTo>
                    <a:lnTo>
                      <a:pt x="10347" y="1893"/>
                    </a:lnTo>
                    <a:cubicBezTo>
                      <a:pt x="10347" y="2000"/>
                      <a:pt x="10252" y="2072"/>
                      <a:pt x="10168" y="2072"/>
                    </a:cubicBezTo>
                    <a:cubicBezTo>
                      <a:pt x="10073" y="2072"/>
                      <a:pt x="9990" y="1988"/>
                      <a:pt x="9990" y="1893"/>
                    </a:cubicBezTo>
                    <a:lnTo>
                      <a:pt x="9990" y="1477"/>
                    </a:lnTo>
                    <a:cubicBezTo>
                      <a:pt x="9990" y="1417"/>
                      <a:pt x="9942" y="1346"/>
                      <a:pt x="9883" y="1334"/>
                    </a:cubicBezTo>
                    <a:cubicBezTo>
                      <a:pt x="9866" y="1324"/>
                      <a:pt x="9848" y="1319"/>
                      <a:pt x="9830" y="1319"/>
                    </a:cubicBezTo>
                    <a:cubicBezTo>
                      <a:pt x="9784" y="1319"/>
                      <a:pt x="9738" y="1347"/>
                      <a:pt x="9704" y="1381"/>
                    </a:cubicBezTo>
                    <a:cubicBezTo>
                      <a:pt x="9085" y="2119"/>
                      <a:pt x="8394" y="2810"/>
                      <a:pt x="7632" y="3382"/>
                    </a:cubicBezTo>
                    <a:cubicBezTo>
                      <a:pt x="7561" y="3441"/>
                      <a:pt x="7537" y="3548"/>
                      <a:pt x="7597" y="3608"/>
                    </a:cubicBezTo>
                    <a:cubicBezTo>
                      <a:pt x="7635" y="3646"/>
                      <a:pt x="7692" y="3674"/>
                      <a:pt x="7744" y="3674"/>
                    </a:cubicBezTo>
                    <a:cubicBezTo>
                      <a:pt x="7773" y="3674"/>
                      <a:pt x="7801" y="3665"/>
                      <a:pt x="7823" y="3643"/>
                    </a:cubicBezTo>
                    <a:cubicBezTo>
                      <a:pt x="8489" y="3131"/>
                      <a:pt x="9109" y="2548"/>
                      <a:pt x="9656" y="1917"/>
                    </a:cubicBezTo>
                    <a:cubicBezTo>
                      <a:pt x="9668" y="2179"/>
                      <a:pt x="9894" y="2405"/>
                      <a:pt x="10156" y="2405"/>
                    </a:cubicBezTo>
                    <a:cubicBezTo>
                      <a:pt x="10442" y="2405"/>
                      <a:pt x="10668" y="2179"/>
                      <a:pt x="10668" y="1893"/>
                    </a:cubicBezTo>
                    <a:lnTo>
                      <a:pt x="10668" y="500"/>
                    </a:lnTo>
                    <a:cubicBezTo>
                      <a:pt x="10621" y="369"/>
                      <a:pt x="10561" y="238"/>
                      <a:pt x="10466" y="131"/>
                    </a:cubicBezTo>
                    <a:cubicBezTo>
                      <a:pt x="10382" y="48"/>
                      <a:pt x="10270" y="0"/>
                      <a:pt x="10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4" name="Google Shape;364;p46"/>
          <p:cNvGrpSpPr/>
          <p:nvPr/>
        </p:nvGrpSpPr>
        <p:grpSpPr>
          <a:xfrm>
            <a:off x="2936220" y="3525399"/>
            <a:ext cx="359213" cy="327807"/>
            <a:chOff x="1958520" y="2302574"/>
            <a:chExt cx="359213" cy="327807"/>
          </a:xfrm>
        </p:grpSpPr>
        <p:sp>
          <p:nvSpPr>
            <p:cNvPr id="365" name="Google Shape;365;p46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6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6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información queremos obtener?</a:t>
            </a:r>
            <a:endParaRPr/>
          </a:p>
        </p:txBody>
      </p:sp>
      <p:sp>
        <p:nvSpPr>
          <p:cNvPr id="373" name="Google Shape;373;p47"/>
          <p:cNvSpPr txBox="1"/>
          <p:nvPr>
            <p:ph idx="3" type="title"/>
          </p:nvPr>
        </p:nvSpPr>
        <p:spPr>
          <a:xfrm>
            <a:off x="504646" y="2395950"/>
            <a:ext cx="28488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Preocupaciones de los usuarios. (Situación actual del negocio)</a:t>
            </a:r>
            <a:endParaRPr/>
          </a:p>
        </p:txBody>
      </p:sp>
      <p:sp>
        <p:nvSpPr>
          <p:cNvPr id="374" name="Google Shape;374;p47"/>
          <p:cNvSpPr txBox="1"/>
          <p:nvPr>
            <p:ph idx="5" type="title"/>
          </p:nvPr>
        </p:nvSpPr>
        <p:spPr>
          <a:xfrm>
            <a:off x="1294754" y="3621075"/>
            <a:ext cx="30264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Experiencias al usar aplicaciones de compra y venta.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7"/>
          <p:cNvSpPr txBox="1"/>
          <p:nvPr>
            <p:ph idx="7" type="title"/>
          </p:nvPr>
        </p:nvSpPr>
        <p:spPr>
          <a:xfrm>
            <a:off x="335039" y="1401163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Nivel de uso de la tecnología.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7"/>
          <p:cNvSpPr txBox="1"/>
          <p:nvPr>
            <p:ph idx="9" type="title"/>
          </p:nvPr>
        </p:nvSpPr>
        <p:spPr>
          <a:xfrm>
            <a:off x="4747300" y="2759225"/>
            <a:ext cx="3587100" cy="13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Preferencias sobre la venta o compra de productos agrícolas (ventas en el mercado, hogar, por internet).</a:t>
            </a:r>
            <a:endParaRPr/>
          </a:p>
        </p:txBody>
      </p:sp>
      <p:sp>
        <p:nvSpPr>
          <p:cNvPr id="377" name="Google Shape;377;p47"/>
          <p:cNvSpPr txBox="1"/>
          <p:nvPr>
            <p:ph idx="7" type="title"/>
          </p:nvPr>
        </p:nvSpPr>
        <p:spPr>
          <a:xfrm>
            <a:off x="3830075" y="1631825"/>
            <a:ext cx="3167100" cy="11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Interfaces de usuario normalmente utilizadas (redes sociales por ejemplo).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 txBox="1"/>
          <p:nvPr>
            <p:ph type="ctrTitle"/>
          </p:nvPr>
        </p:nvSpPr>
        <p:spPr>
          <a:xfrm>
            <a:off x="1171500" y="1226775"/>
            <a:ext cx="6801000" cy="20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Requerimientos de la aplicación.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/>
          <p:nvPr/>
        </p:nvSpPr>
        <p:spPr>
          <a:xfrm rot="-2889579">
            <a:off x="3605139" y="2480996"/>
            <a:ext cx="1670321" cy="1017007"/>
          </a:xfrm>
          <a:prstGeom prst="mathMinus">
            <a:avLst>
              <a:gd fmla="val 23520" name="adj1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9"/>
          <p:cNvSpPr txBox="1"/>
          <p:nvPr>
            <p:ph type="title"/>
          </p:nvPr>
        </p:nvSpPr>
        <p:spPr>
          <a:xfrm>
            <a:off x="723975" y="361950"/>
            <a:ext cx="8520600" cy="9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Principales usuarios que participarán en la recolecta de datos.</a:t>
            </a:r>
            <a:endParaRPr/>
          </a:p>
        </p:txBody>
      </p:sp>
      <p:sp>
        <p:nvSpPr>
          <p:cNvPr id="389" name="Google Shape;389;p49"/>
          <p:cNvSpPr txBox="1"/>
          <p:nvPr>
            <p:ph type="title"/>
          </p:nvPr>
        </p:nvSpPr>
        <p:spPr>
          <a:xfrm>
            <a:off x="367900" y="1622275"/>
            <a:ext cx="15243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Agricultores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390" name="Google Shape;390;p49"/>
          <p:cNvSpPr txBox="1"/>
          <p:nvPr>
            <p:ph idx="4294967295" type="body"/>
          </p:nvPr>
        </p:nvSpPr>
        <p:spPr>
          <a:xfrm>
            <a:off x="367900" y="1969825"/>
            <a:ext cx="2375400" cy="8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Principal usuario destinado a utilizar la aplicación.</a:t>
            </a:r>
            <a:endParaRPr sz="1400"/>
          </a:p>
        </p:txBody>
      </p:sp>
      <p:sp>
        <p:nvSpPr>
          <p:cNvPr id="391" name="Google Shape;391;p49"/>
          <p:cNvSpPr txBox="1"/>
          <p:nvPr>
            <p:ph type="title"/>
          </p:nvPr>
        </p:nvSpPr>
        <p:spPr>
          <a:xfrm>
            <a:off x="145700" y="3147100"/>
            <a:ext cx="16704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Compradores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392" name="Google Shape;392;p49"/>
          <p:cNvSpPr txBox="1"/>
          <p:nvPr>
            <p:ph idx="4294967295" type="body"/>
          </p:nvPr>
        </p:nvSpPr>
        <p:spPr>
          <a:xfrm>
            <a:off x="723975" y="3494650"/>
            <a:ext cx="2019300" cy="8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Quienes busca</a:t>
            </a:r>
            <a:r>
              <a:rPr lang="en" sz="1400"/>
              <a:t>n un mejor servicio</a:t>
            </a:r>
            <a:r>
              <a:rPr lang="en" sz="1400"/>
              <a:t> y a bajo costo.</a:t>
            </a:r>
            <a:endParaRPr sz="1400"/>
          </a:p>
        </p:txBody>
      </p:sp>
      <p:sp>
        <p:nvSpPr>
          <p:cNvPr id="393" name="Google Shape;393;p49"/>
          <p:cNvSpPr txBox="1"/>
          <p:nvPr>
            <p:ph type="title"/>
          </p:nvPr>
        </p:nvSpPr>
        <p:spPr>
          <a:xfrm>
            <a:off x="7328200" y="1345150"/>
            <a:ext cx="1614600" cy="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Hijos de agricultores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394" name="Google Shape;394;p49"/>
          <p:cNvSpPr txBox="1"/>
          <p:nvPr>
            <p:ph idx="4294967295" type="body"/>
          </p:nvPr>
        </p:nvSpPr>
        <p:spPr>
          <a:xfrm>
            <a:off x="6400800" y="1969825"/>
            <a:ext cx="25773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Muestran más interés en la tecnología, y podrían ayudar a sus padres a utilizar la aplicación.</a:t>
            </a:r>
            <a:endParaRPr sz="1400"/>
          </a:p>
        </p:txBody>
      </p:sp>
      <p:cxnSp>
        <p:nvCxnSpPr>
          <p:cNvPr id="395" name="Google Shape;395;p49"/>
          <p:cNvCxnSpPr>
            <a:stCxn id="389" idx="3"/>
          </p:cNvCxnSpPr>
          <p:nvPr/>
        </p:nvCxnSpPr>
        <p:spPr>
          <a:xfrm>
            <a:off x="1892200" y="1824625"/>
            <a:ext cx="1489200" cy="404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49"/>
          <p:cNvCxnSpPr>
            <a:stCxn id="391" idx="3"/>
          </p:cNvCxnSpPr>
          <p:nvPr/>
        </p:nvCxnSpPr>
        <p:spPr>
          <a:xfrm>
            <a:off x="1816100" y="3349450"/>
            <a:ext cx="1460700" cy="25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49"/>
          <p:cNvCxnSpPr>
            <a:stCxn id="393" idx="1"/>
          </p:cNvCxnSpPr>
          <p:nvPr/>
        </p:nvCxnSpPr>
        <p:spPr>
          <a:xfrm flipH="1">
            <a:off x="5619700" y="1686100"/>
            <a:ext cx="1708500" cy="404100"/>
          </a:xfrm>
          <a:prstGeom prst="bentConnector3">
            <a:avLst>
              <a:gd fmla="val 52501" name="adj1"/>
            </a:avLst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98" name="Google Shape;398;p49"/>
          <p:cNvSpPr/>
          <p:nvPr/>
        </p:nvSpPr>
        <p:spPr>
          <a:xfrm rot="5182575">
            <a:off x="4418425" y="1702628"/>
            <a:ext cx="1234622" cy="1201587"/>
          </a:xfrm>
          <a:custGeom>
            <a:rect b="b" l="l" r="r" t="t"/>
            <a:pathLst>
              <a:path extrusionOk="0" h="5821" w="5983">
                <a:moveTo>
                  <a:pt x="2652" y="1"/>
                </a:moveTo>
                <a:cubicBezTo>
                  <a:pt x="1473" y="1"/>
                  <a:pt x="333" y="843"/>
                  <a:pt x="176" y="2200"/>
                </a:cubicBezTo>
                <a:cubicBezTo>
                  <a:pt x="1" y="3763"/>
                  <a:pt x="1259" y="4955"/>
                  <a:pt x="2643" y="4955"/>
                </a:cubicBezTo>
                <a:cubicBezTo>
                  <a:pt x="3079" y="4955"/>
                  <a:pt x="3528" y="4836"/>
                  <a:pt x="3948" y="4573"/>
                </a:cubicBezTo>
                <a:lnTo>
                  <a:pt x="5203" y="5821"/>
                </a:lnTo>
                <a:lnTo>
                  <a:pt x="5982" y="5035"/>
                </a:lnTo>
                <a:lnTo>
                  <a:pt x="4735" y="3787"/>
                </a:lnTo>
                <a:cubicBezTo>
                  <a:pt x="5340" y="2813"/>
                  <a:pt x="5196" y="1544"/>
                  <a:pt x="4388" y="729"/>
                </a:cubicBezTo>
                <a:cubicBezTo>
                  <a:pt x="3888" y="228"/>
                  <a:pt x="3265" y="1"/>
                  <a:pt x="26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9"/>
          <p:cNvSpPr/>
          <p:nvPr/>
        </p:nvSpPr>
        <p:spPr>
          <a:xfrm rot="2700000">
            <a:off x="4796469" y="1880579"/>
            <a:ext cx="681797" cy="650643"/>
          </a:xfrm>
          <a:custGeom>
            <a:rect b="b" l="l" r="r" t="t"/>
            <a:pathLst>
              <a:path extrusionOk="0" h="3152" w="3304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9"/>
          <p:cNvSpPr/>
          <p:nvPr/>
        </p:nvSpPr>
        <p:spPr>
          <a:xfrm rot="2700000">
            <a:off x="3278326" y="1607434"/>
            <a:ext cx="1237098" cy="1195597"/>
          </a:xfrm>
          <a:custGeom>
            <a:rect b="b" l="l" r="r" t="t"/>
            <a:pathLst>
              <a:path extrusionOk="0" h="5792" w="5995">
                <a:moveTo>
                  <a:pt x="5251" y="0"/>
                </a:moveTo>
                <a:lnTo>
                  <a:pt x="4025" y="1226"/>
                </a:lnTo>
                <a:cubicBezTo>
                  <a:pt x="3619" y="974"/>
                  <a:pt x="3165" y="852"/>
                  <a:pt x="2716" y="852"/>
                </a:cubicBezTo>
                <a:cubicBezTo>
                  <a:pt x="1986" y="852"/>
                  <a:pt x="1267" y="1174"/>
                  <a:pt x="780" y="1782"/>
                </a:cubicBezTo>
                <a:cubicBezTo>
                  <a:pt x="1" y="2770"/>
                  <a:pt x="80" y="4183"/>
                  <a:pt x="967" y="5070"/>
                </a:cubicBezTo>
                <a:cubicBezTo>
                  <a:pt x="1449" y="5548"/>
                  <a:pt x="2082" y="5792"/>
                  <a:pt x="2716" y="5792"/>
                </a:cubicBezTo>
                <a:cubicBezTo>
                  <a:pt x="3259" y="5792"/>
                  <a:pt x="3804" y="5613"/>
                  <a:pt x="4256" y="5251"/>
                </a:cubicBezTo>
                <a:cubicBezTo>
                  <a:pt x="5237" y="4472"/>
                  <a:pt x="5475" y="3073"/>
                  <a:pt x="4811" y="2012"/>
                </a:cubicBezTo>
                <a:lnTo>
                  <a:pt x="5994" y="822"/>
                </a:lnTo>
                <a:cubicBezTo>
                  <a:pt x="5872" y="736"/>
                  <a:pt x="5756" y="642"/>
                  <a:pt x="5655" y="541"/>
                </a:cubicBezTo>
                <a:cubicBezTo>
                  <a:pt x="5497" y="382"/>
                  <a:pt x="5360" y="202"/>
                  <a:pt x="52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9"/>
          <p:cNvSpPr/>
          <p:nvPr/>
        </p:nvSpPr>
        <p:spPr>
          <a:xfrm rot="2700000">
            <a:off x="3176578" y="2867705"/>
            <a:ext cx="1234415" cy="1201583"/>
          </a:xfrm>
          <a:custGeom>
            <a:rect b="b" l="l" r="r" t="t"/>
            <a:pathLst>
              <a:path extrusionOk="0" h="5821" w="5982">
                <a:moveTo>
                  <a:pt x="786" y="0"/>
                </a:moveTo>
                <a:lnTo>
                  <a:pt x="0" y="787"/>
                </a:lnTo>
                <a:lnTo>
                  <a:pt x="1255" y="2034"/>
                </a:lnTo>
                <a:cubicBezTo>
                  <a:pt x="642" y="3008"/>
                  <a:pt x="786" y="4277"/>
                  <a:pt x="1601" y="5092"/>
                </a:cubicBezTo>
                <a:cubicBezTo>
                  <a:pt x="2102" y="5593"/>
                  <a:pt x="2724" y="5821"/>
                  <a:pt x="3335" y="5821"/>
                </a:cubicBezTo>
                <a:cubicBezTo>
                  <a:pt x="4512" y="5821"/>
                  <a:pt x="5649" y="4979"/>
                  <a:pt x="5806" y="3621"/>
                </a:cubicBezTo>
                <a:cubicBezTo>
                  <a:pt x="5981" y="2058"/>
                  <a:pt x="4723" y="867"/>
                  <a:pt x="3339" y="867"/>
                </a:cubicBezTo>
                <a:cubicBezTo>
                  <a:pt x="2903" y="867"/>
                  <a:pt x="2454" y="985"/>
                  <a:pt x="2034" y="1248"/>
                </a:cubicBezTo>
                <a:lnTo>
                  <a:pt x="7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9"/>
          <p:cNvSpPr/>
          <p:nvPr/>
        </p:nvSpPr>
        <p:spPr>
          <a:xfrm rot="2700000">
            <a:off x="3429130" y="3264988"/>
            <a:ext cx="714607" cy="650230"/>
          </a:xfrm>
          <a:custGeom>
            <a:rect b="b" l="l" r="r" t="t"/>
            <a:pathLst>
              <a:path extrusionOk="0" h="3150" w="3463">
                <a:moveTo>
                  <a:pt x="1740" y="0"/>
                </a:moveTo>
                <a:cubicBezTo>
                  <a:pt x="1022" y="0"/>
                  <a:pt x="376" y="485"/>
                  <a:pt x="203" y="1209"/>
                </a:cubicBezTo>
                <a:cubicBezTo>
                  <a:pt x="1" y="2060"/>
                  <a:pt x="527" y="2904"/>
                  <a:pt x="1371" y="3106"/>
                </a:cubicBezTo>
                <a:cubicBezTo>
                  <a:pt x="1493" y="3135"/>
                  <a:pt x="1615" y="3149"/>
                  <a:pt x="1735" y="3149"/>
                </a:cubicBezTo>
                <a:cubicBezTo>
                  <a:pt x="2447" y="3149"/>
                  <a:pt x="3095" y="2660"/>
                  <a:pt x="3268" y="1938"/>
                </a:cubicBezTo>
                <a:cubicBezTo>
                  <a:pt x="3463" y="1094"/>
                  <a:pt x="2943" y="243"/>
                  <a:pt x="2099" y="41"/>
                </a:cubicBezTo>
                <a:cubicBezTo>
                  <a:pt x="1979" y="13"/>
                  <a:pt x="1858" y="0"/>
                  <a:pt x="1740" y="0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49"/>
          <p:cNvGrpSpPr/>
          <p:nvPr/>
        </p:nvGrpSpPr>
        <p:grpSpPr>
          <a:xfrm>
            <a:off x="3657124" y="2017827"/>
            <a:ext cx="256800" cy="357024"/>
            <a:chOff x="3910637" y="3352690"/>
            <a:chExt cx="256800" cy="357024"/>
          </a:xfrm>
        </p:grpSpPr>
        <p:sp>
          <p:nvSpPr>
            <p:cNvPr id="404" name="Google Shape;404;p49"/>
            <p:cNvSpPr/>
            <p:nvPr/>
          </p:nvSpPr>
          <p:spPr>
            <a:xfrm>
              <a:off x="3910637" y="3352690"/>
              <a:ext cx="256800" cy="357024"/>
            </a:xfrm>
            <a:custGeom>
              <a:rect b="b" l="l" r="r" t="t"/>
              <a:pathLst>
                <a:path extrusionOk="0" h="11157" w="8025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9"/>
            <p:cNvSpPr/>
            <p:nvPr/>
          </p:nvSpPr>
          <p:spPr>
            <a:xfrm>
              <a:off x="3960909" y="3498226"/>
              <a:ext cx="60992" cy="60992"/>
            </a:xfrm>
            <a:custGeom>
              <a:rect b="b" l="l" r="r" t="t"/>
              <a:pathLst>
                <a:path extrusionOk="0" h="1906" w="1906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9"/>
            <p:cNvSpPr/>
            <p:nvPr/>
          </p:nvSpPr>
          <p:spPr>
            <a:xfrm>
              <a:off x="4083981" y="3408690"/>
              <a:ext cx="44224" cy="43872"/>
            </a:xfrm>
            <a:custGeom>
              <a:rect b="b" l="l" r="r" t="t"/>
              <a:pathLst>
                <a:path extrusionOk="0" h="1371" w="1382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49"/>
          <p:cNvSpPr/>
          <p:nvPr/>
        </p:nvSpPr>
        <p:spPr>
          <a:xfrm rot="2700000">
            <a:off x="3445544" y="1880579"/>
            <a:ext cx="681797" cy="650643"/>
          </a:xfrm>
          <a:custGeom>
            <a:rect b="b" l="l" r="r" t="t"/>
            <a:pathLst>
              <a:path extrusionOk="0" h="3152" w="3304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0"/>
          <p:cNvSpPr txBox="1"/>
          <p:nvPr>
            <p:ph type="title"/>
          </p:nvPr>
        </p:nvSpPr>
        <p:spPr>
          <a:xfrm>
            <a:off x="617775" y="204575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Obtención</a:t>
            </a:r>
            <a:r>
              <a:rPr lang="en"/>
              <a:t> de datos</a:t>
            </a:r>
            <a:endParaRPr/>
          </a:p>
        </p:txBody>
      </p:sp>
      <p:cxnSp>
        <p:nvCxnSpPr>
          <p:cNvPr id="413" name="Google Shape;413;p50"/>
          <p:cNvCxnSpPr/>
          <p:nvPr/>
        </p:nvCxnSpPr>
        <p:spPr>
          <a:xfrm flipH="1" rot="10800000">
            <a:off x="530625" y="2504725"/>
            <a:ext cx="8189700" cy="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" name="Google Shape;414;p50"/>
          <p:cNvSpPr/>
          <p:nvPr/>
        </p:nvSpPr>
        <p:spPr>
          <a:xfrm>
            <a:off x="1216538" y="2144300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0"/>
          <p:cNvSpPr/>
          <p:nvPr/>
        </p:nvSpPr>
        <p:spPr>
          <a:xfrm>
            <a:off x="2639213" y="2144300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0"/>
          <p:cNvSpPr/>
          <p:nvPr/>
        </p:nvSpPr>
        <p:spPr>
          <a:xfrm>
            <a:off x="4061888" y="2144300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0"/>
          <p:cNvSpPr/>
          <p:nvPr/>
        </p:nvSpPr>
        <p:spPr>
          <a:xfrm>
            <a:off x="5561163" y="2144300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0"/>
          <p:cNvSpPr txBox="1"/>
          <p:nvPr>
            <p:ph type="title"/>
          </p:nvPr>
        </p:nvSpPr>
        <p:spPr>
          <a:xfrm>
            <a:off x="1265000" y="1641225"/>
            <a:ext cx="6690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1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419" name="Google Shape;419;p50"/>
          <p:cNvSpPr txBox="1"/>
          <p:nvPr>
            <p:ph type="title"/>
          </p:nvPr>
        </p:nvSpPr>
        <p:spPr>
          <a:xfrm>
            <a:off x="2687675" y="3008575"/>
            <a:ext cx="6690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2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420" name="Google Shape;420;p50"/>
          <p:cNvSpPr txBox="1"/>
          <p:nvPr>
            <p:ph type="title"/>
          </p:nvPr>
        </p:nvSpPr>
        <p:spPr>
          <a:xfrm>
            <a:off x="5609625" y="3008575"/>
            <a:ext cx="6690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4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421" name="Google Shape;421;p50"/>
          <p:cNvSpPr txBox="1"/>
          <p:nvPr>
            <p:ph type="title"/>
          </p:nvPr>
        </p:nvSpPr>
        <p:spPr>
          <a:xfrm>
            <a:off x="4110350" y="1641225"/>
            <a:ext cx="6690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3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422" name="Google Shape;422;p50"/>
          <p:cNvSpPr txBox="1"/>
          <p:nvPr>
            <p:ph idx="4294967295" type="body"/>
          </p:nvPr>
        </p:nvSpPr>
        <p:spPr>
          <a:xfrm>
            <a:off x="739700" y="3008575"/>
            <a:ext cx="1719600" cy="18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Generar entrevistas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3" name="Google Shape;423;p50"/>
          <p:cNvSpPr txBox="1"/>
          <p:nvPr>
            <p:ph idx="4294967295" type="body"/>
          </p:nvPr>
        </p:nvSpPr>
        <p:spPr>
          <a:xfrm>
            <a:off x="3623350" y="3008575"/>
            <a:ext cx="1719600" cy="11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Reparar en base a las pruebas piloto.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4" name="Google Shape;424;p50"/>
          <p:cNvSpPr txBox="1"/>
          <p:nvPr>
            <p:ph idx="4294967295" type="body"/>
          </p:nvPr>
        </p:nvSpPr>
        <p:spPr>
          <a:xfrm>
            <a:off x="2162375" y="1370875"/>
            <a:ext cx="171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Aplicar pruebas piloto</a:t>
            </a:r>
            <a:endParaRPr sz="1400"/>
          </a:p>
        </p:txBody>
      </p:sp>
      <p:sp>
        <p:nvSpPr>
          <p:cNvPr id="425" name="Google Shape;425;p50"/>
          <p:cNvSpPr txBox="1"/>
          <p:nvPr>
            <p:ph type="title"/>
          </p:nvPr>
        </p:nvSpPr>
        <p:spPr>
          <a:xfrm>
            <a:off x="7404025" y="1591700"/>
            <a:ext cx="6690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5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426" name="Google Shape;426;p50"/>
          <p:cNvSpPr txBox="1"/>
          <p:nvPr>
            <p:ph idx="4294967295" type="body"/>
          </p:nvPr>
        </p:nvSpPr>
        <p:spPr>
          <a:xfrm>
            <a:off x="6803925" y="2959050"/>
            <a:ext cx="1924200" cy="1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Análisis</a:t>
            </a:r>
            <a:r>
              <a:rPr lang="en" sz="1400"/>
              <a:t> de los datos obtenidos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7" name="Google Shape;427;p50"/>
          <p:cNvSpPr/>
          <p:nvPr/>
        </p:nvSpPr>
        <p:spPr>
          <a:xfrm>
            <a:off x="7355563" y="2094775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50"/>
          <p:cNvGrpSpPr/>
          <p:nvPr/>
        </p:nvGrpSpPr>
        <p:grpSpPr>
          <a:xfrm>
            <a:off x="1393634" y="2339905"/>
            <a:ext cx="411772" cy="374695"/>
            <a:chOff x="5220616" y="2791061"/>
            <a:chExt cx="373185" cy="302466"/>
          </a:xfrm>
        </p:grpSpPr>
        <p:sp>
          <p:nvSpPr>
            <p:cNvPr id="429" name="Google Shape;429;p50"/>
            <p:cNvSpPr/>
            <p:nvPr/>
          </p:nvSpPr>
          <p:spPr>
            <a:xfrm>
              <a:off x="5220616" y="2791061"/>
              <a:ext cx="373185" cy="302466"/>
            </a:xfrm>
            <a:custGeom>
              <a:rect b="b" l="l" r="r" t="t"/>
              <a:pathLst>
                <a:path extrusionOk="0" h="9525" w="11752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0"/>
            <p:cNvSpPr/>
            <p:nvPr/>
          </p:nvSpPr>
          <p:spPr>
            <a:xfrm>
              <a:off x="5244432" y="2849268"/>
              <a:ext cx="326314" cy="11368"/>
            </a:xfrm>
            <a:custGeom>
              <a:rect b="b" l="l" r="r" t="t"/>
              <a:pathLst>
                <a:path extrusionOk="0" h="358" w="10276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0"/>
            <p:cNvSpPr/>
            <p:nvPr/>
          </p:nvSpPr>
          <p:spPr>
            <a:xfrm>
              <a:off x="5261834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0"/>
            <p:cNvSpPr/>
            <p:nvPr/>
          </p:nvSpPr>
          <p:spPr>
            <a:xfrm>
              <a:off x="5343507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0"/>
            <p:cNvSpPr/>
            <p:nvPr/>
          </p:nvSpPr>
          <p:spPr>
            <a:xfrm>
              <a:off x="5506823" y="289613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0"/>
            <p:cNvSpPr/>
            <p:nvPr/>
          </p:nvSpPr>
          <p:spPr>
            <a:xfrm>
              <a:off x="5261834" y="2942660"/>
              <a:ext cx="46521" cy="11368"/>
            </a:xfrm>
            <a:custGeom>
              <a:rect b="b" l="l" r="r" t="t"/>
              <a:pathLst>
                <a:path extrusionOk="0" h="358" w="1465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0"/>
            <p:cNvSpPr/>
            <p:nvPr/>
          </p:nvSpPr>
          <p:spPr>
            <a:xfrm>
              <a:off x="5424768" y="2942660"/>
              <a:ext cx="46553" cy="11368"/>
            </a:xfrm>
            <a:custGeom>
              <a:rect b="b" l="l" r="r" t="t"/>
              <a:pathLst>
                <a:path extrusionOk="0" h="358" w="1466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0"/>
            <p:cNvSpPr/>
            <p:nvPr/>
          </p:nvSpPr>
          <p:spPr>
            <a:xfrm>
              <a:off x="5261834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0"/>
            <p:cNvSpPr/>
            <p:nvPr/>
          </p:nvSpPr>
          <p:spPr>
            <a:xfrm>
              <a:off x="5343507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0"/>
            <p:cNvSpPr/>
            <p:nvPr/>
          </p:nvSpPr>
          <p:spPr>
            <a:xfrm>
              <a:off x="5506823" y="298914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0"/>
            <p:cNvSpPr/>
            <p:nvPr/>
          </p:nvSpPr>
          <p:spPr>
            <a:xfrm>
              <a:off x="5343507" y="3036051"/>
              <a:ext cx="46521" cy="10987"/>
            </a:xfrm>
            <a:custGeom>
              <a:rect b="b" l="l" r="r" t="t"/>
              <a:pathLst>
                <a:path extrusionOk="0" h="346" w="1465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0"/>
            <p:cNvSpPr/>
            <p:nvPr/>
          </p:nvSpPr>
          <p:spPr>
            <a:xfrm>
              <a:off x="5424768" y="3036051"/>
              <a:ext cx="46553" cy="10987"/>
            </a:xfrm>
            <a:custGeom>
              <a:rect b="b" l="l" r="r" t="t"/>
              <a:pathLst>
                <a:path extrusionOk="0" h="346" w="1466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0"/>
            <p:cNvSpPr/>
            <p:nvPr/>
          </p:nvSpPr>
          <p:spPr>
            <a:xfrm>
              <a:off x="5506823" y="3036051"/>
              <a:ext cx="46172" cy="10987"/>
            </a:xfrm>
            <a:custGeom>
              <a:rect b="b" l="l" r="r" t="t"/>
              <a:pathLst>
                <a:path extrusionOk="0" h="346" w="1454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0"/>
            <p:cNvSpPr/>
            <p:nvPr/>
          </p:nvSpPr>
          <p:spPr>
            <a:xfrm>
              <a:off x="5343126" y="2930752"/>
              <a:ext cx="46902" cy="33851"/>
            </a:xfrm>
            <a:custGeom>
              <a:rect b="b" l="l" r="r" t="t"/>
              <a:pathLst>
                <a:path extrusionOk="0" h="1066" w="1477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0"/>
            <p:cNvSpPr/>
            <p:nvPr/>
          </p:nvSpPr>
          <p:spPr>
            <a:xfrm>
              <a:off x="5506442" y="2930752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0"/>
            <p:cNvSpPr/>
            <p:nvPr/>
          </p:nvSpPr>
          <p:spPr>
            <a:xfrm>
              <a:off x="5424419" y="2977336"/>
              <a:ext cx="47283" cy="34168"/>
            </a:xfrm>
            <a:custGeom>
              <a:rect b="b" l="l" r="r" t="t"/>
              <a:pathLst>
                <a:path extrusionOk="0" h="1076" w="1489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0"/>
            <p:cNvSpPr/>
            <p:nvPr/>
          </p:nvSpPr>
          <p:spPr>
            <a:xfrm>
              <a:off x="5261453" y="3024143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0"/>
            <p:cNvSpPr/>
            <p:nvPr/>
          </p:nvSpPr>
          <p:spPr>
            <a:xfrm>
              <a:off x="5424419" y="2884231"/>
              <a:ext cx="47283" cy="33883"/>
            </a:xfrm>
            <a:custGeom>
              <a:rect b="b" l="l" r="r" t="t"/>
              <a:pathLst>
                <a:path extrusionOk="0" h="1067" w="1489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50"/>
          <p:cNvSpPr/>
          <p:nvPr/>
        </p:nvSpPr>
        <p:spPr>
          <a:xfrm>
            <a:off x="2841994" y="2328758"/>
            <a:ext cx="360356" cy="358831"/>
          </a:xfrm>
          <a:custGeom>
            <a:rect b="b" l="l" r="r" t="t"/>
            <a:pathLst>
              <a:path extrusionOk="0" h="11300" w="11348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0"/>
          <p:cNvSpPr txBox="1"/>
          <p:nvPr/>
        </p:nvSpPr>
        <p:spPr>
          <a:xfrm>
            <a:off x="5164725" y="951175"/>
            <a:ext cx="1558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Aplicar entrevistas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49" name="Google Shape;449;p50"/>
          <p:cNvGrpSpPr/>
          <p:nvPr/>
        </p:nvGrpSpPr>
        <p:grpSpPr>
          <a:xfrm>
            <a:off x="7548513" y="2332534"/>
            <a:ext cx="380012" cy="351274"/>
            <a:chOff x="7384751" y="4147984"/>
            <a:chExt cx="380012" cy="351274"/>
          </a:xfrm>
        </p:grpSpPr>
        <p:sp>
          <p:nvSpPr>
            <p:cNvPr id="450" name="Google Shape;450;p50"/>
            <p:cNvSpPr/>
            <p:nvPr/>
          </p:nvSpPr>
          <p:spPr>
            <a:xfrm>
              <a:off x="7385513" y="4225879"/>
              <a:ext cx="379250" cy="273379"/>
            </a:xfrm>
            <a:custGeom>
              <a:rect b="b" l="l" r="r" t="t"/>
              <a:pathLst>
                <a:path extrusionOk="0" h="8609" w="11943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0"/>
            <p:cNvSpPr/>
            <p:nvPr/>
          </p:nvSpPr>
          <p:spPr>
            <a:xfrm>
              <a:off x="7384751" y="4147984"/>
              <a:ext cx="380012" cy="228382"/>
            </a:xfrm>
            <a:custGeom>
              <a:rect b="b" l="l" r="r" t="t"/>
              <a:pathLst>
                <a:path extrusionOk="0" h="7192" w="11967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0"/>
            <p:cNvSpPr/>
            <p:nvPr/>
          </p:nvSpPr>
          <p:spPr>
            <a:xfrm>
              <a:off x="7507642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0"/>
            <p:cNvSpPr/>
            <p:nvPr/>
          </p:nvSpPr>
          <p:spPr>
            <a:xfrm>
              <a:off x="7573820" y="4228134"/>
              <a:ext cx="37820" cy="37852"/>
            </a:xfrm>
            <a:custGeom>
              <a:rect b="b" l="l" r="r" t="t"/>
              <a:pathLst>
                <a:path extrusionOk="0" h="1192" w="1191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0"/>
            <p:cNvSpPr/>
            <p:nvPr/>
          </p:nvSpPr>
          <p:spPr>
            <a:xfrm>
              <a:off x="7640728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" name="Google Shape;455;p50"/>
          <p:cNvGrpSpPr/>
          <p:nvPr/>
        </p:nvGrpSpPr>
        <p:grpSpPr>
          <a:xfrm>
            <a:off x="5793195" y="2360815"/>
            <a:ext cx="301861" cy="332871"/>
            <a:chOff x="1396957" y="4287365"/>
            <a:chExt cx="301861" cy="332871"/>
          </a:xfrm>
        </p:grpSpPr>
        <p:sp>
          <p:nvSpPr>
            <p:cNvPr id="456" name="Google Shape;456;p50"/>
            <p:cNvSpPr/>
            <p:nvPr/>
          </p:nvSpPr>
          <p:spPr>
            <a:xfrm>
              <a:off x="1396957" y="4287365"/>
              <a:ext cx="301861" cy="332871"/>
            </a:xfrm>
            <a:custGeom>
              <a:rect b="b" l="l" r="r" t="t"/>
              <a:pathLst>
                <a:path extrusionOk="0" h="10466" w="9491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0"/>
            <p:cNvSpPr/>
            <p:nvPr/>
          </p:nvSpPr>
          <p:spPr>
            <a:xfrm>
              <a:off x="1689309" y="4378614"/>
              <a:ext cx="9510" cy="46976"/>
            </a:xfrm>
            <a:custGeom>
              <a:rect b="b" l="l" r="r" t="t"/>
              <a:pathLst>
                <a:path extrusionOk="0" h="1477" w="299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0"/>
            <p:cNvSpPr/>
            <p:nvPr/>
          </p:nvSpPr>
          <p:spPr>
            <a:xfrm>
              <a:off x="1520424" y="4385420"/>
              <a:ext cx="33363" cy="32982"/>
            </a:xfrm>
            <a:custGeom>
              <a:rect b="b" l="l" r="r" t="t"/>
              <a:pathLst>
                <a:path extrusionOk="0" h="1037" w="1049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0"/>
            <p:cNvSpPr/>
            <p:nvPr/>
          </p:nvSpPr>
          <p:spPr>
            <a:xfrm>
              <a:off x="1563202" y="4398683"/>
              <a:ext cx="34508" cy="9510"/>
            </a:xfrm>
            <a:custGeom>
              <a:rect b="b" l="l" r="r" t="t"/>
              <a:pathLst>
                <a:path extrusionOk="0" h="299" w="1085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0"/>
            <p:cNvSpPr/>
            <p:nvPr/>
          </p:nvSpPr>
          <p:spPr>
            <a:xfrm>
              <a:off x="1563965" y="4410037"/>
              <a:ext cx="92807" cy="9510"/>
            </a:xfrm>
            <a:custGeom>
              <a:rect b="b" l="l" r="r" t="t"/>
              <a:pathLst>
                <a:path extrusionOk="0" h="299" w="2918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0"/>
            <p:cNvSpPr/>
            <p:nvPr/>
          </p:nvSpPr>
          <p:spPr>
            <a:xfrm>
              <a:off x="1563202" y="4385039"/>
              <a:ext cx="10273" cy="9510"/>
            </a:xfrm>
            <a:custGeom>
              <a:rect b="b" l="l" r="r" t="t"/>
              <a:pathLst>
                <a:path extrusionOk="0" h="299" w="323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0"/>
            <p:cNvSpPr/>
            <p:nvPr/>
          </p:nvSpPr>
          <p:spPr>
            <a:xfrm>
              <a:off x="1520424" y="4436944"/>
              <a:ext cx="33363" cy="33332"/>
            </a:xfrm>
            <a:custGeom>
              <a:rect b="b" l="l" r="r" t="t"/>
              <a:pathLst>
                <a:path extrusionOk="0" h="1048" w="1049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0"/>
            <p:cNvSpPr/>
            <p:nvPr/>
          </p:nvSpPr>
          <p:spPr>
            <a:xfrm>
              <a:off x="1563202" y="4450175"/>
              <a:ext cx="34508" cy="9510"/>
            </a:xfrm>
            <a:custGeom>
              <a:rect b="b" l="l" r="r" t="t"/>
              <a:pathLst>
                <a:path extrusionOk="0" h="299" w="1085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0"/>
            <p:cNvSpPr/>
            <p:nvPr/>
          </p:nvSpPr>
          <p:spPr>
            <a:xfrm>
              <a:off x="1563965" y="4461530"/>
              <a:ext cx="92807" cy="9510"/>
            </a:xfrm>
            <a:custGeom>
              <a:rect b="b" l="l" r="r" t="t"/>
              <a:pathLst>
                <a:path extrusionOk="0" h="299" w="2918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0"/>
            <p:cNvSpPr/>
            <p:nvPr/>
          </p:nvSpPr>
          <p:spPr>
            <a:xfrm>
              <a:off x="1563202" y="4436563"/>
              <a:ext cx="10273" cy="9478"/>
            </a:xfrm>
            <a:custGeom>
              <a:rect b="b" l="l" r="r" t="t"/>
              <a:pathLst>
                <a:path extrusionOk="0" h="298" w="323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0"/>
            <p:cNvSpPr/>
            <p:nvPr/>
          </p:nvSpPr>
          <p:spPr>
            <a:xfrm>
              <a:off x="1520424" y="4488437"/>
              <a:ext cx="33363" cy="33332"/>
            </a:xfrm>
            <a:custGeom>
              <a:rect b="b" l="l" r="r" t="t"/>
              <a:pathLst>
                <a:path extrusionOk="0" h="1048" w="1049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0"/>
            <p:cNvSpPr/>
            <p:nvPr/>
          </p:nvSpPr>
          <p:spPr>
            <a:xfrm>
              <a:off x="1563202" y="4501667"/>
              <a:ext cx="34508" cy="9510"/>
            </a:xfrm>
            <a:custGeom>
              <a:rect b="b" l="l" r="r" t="t"/>
              <a:pathLst>
                <a:path extrusionOk="0" h="299" w="1085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0"/>
            <p:cNvSpPr/>
            <p:nvPr/>
          </p:nvSpPr>
          <p:spPr>
            <a:xfrm>
              <a:off x="1563202" y="4513785"/>
              <a:ext cx="93570" cy="9510"/>
            </a:xfrm>
            <a:custGeom>
              <a:rect b="b" l="l" r="r" t="t"/>
              <a:pathLst>
                <a:path extrusionOk="0" h="299" w="2942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0"/>
            <p:cNvSpPr/>
            <p:nvPr/>
          </p:nvSpPr>
          <p:spPr>
            <a:xfrm>
              <a:off x="1563202" y="4488055"/>
              <a:ext cx="10273" cy="9478"/>
            </a:xfrm>
            <a:custGeom>
              <a:rect b="b" l="l" r="r" t="t"/>
              <a:pathLst>
                <a:path extrusionOk="0" h="298" w="323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0"/>
            <p:cNvSpPr/>
            <p:nvPr/>
          </p:nvSpPr>
          <p:spPr>
            <a:xfrm>
              <a:off x="1522682" y="4318025"/>
              <a:ext cx="141659" cy="37912"/>
            </a:xfrm>
            <a:custGeom>
              <a:rect b="b" l="l" r="r" t="t"/>
              <a:pathLst>
                <a:path extrusionOk="0" h="1192" w="4454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50"/>
          <p:cNvSpPr txBox="1"/>
          <p:nvPr/>
        </p:nvSpPr>
        <p:spPr>
          <a:xfrm>
            <a:off x="2681400" y="4181300"/>
            <a:ext cx="588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Este proceso, es el mismo para las encuestas, solo que estas se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realizarán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a partir del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análisis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de los datos obtenidos de las entrevistas.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50"/>
          <p:cNvSpPr/>
          <p:nvPr/>
        </p:nvSpPr>
        <p:spPr>
          <a:xfrm>
            <a:off x="4302264" y="2346000"/>
            <a:ext cx="361754" cy="362514"/>
          </a:xfrm>
          <a:custGeom>
            <a:rect b="b" l="l" r="r" t="t"/>
            <a:pathLst>
              <a:path extrusionOk="0" h="11443" w="11419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7" name="Google Shape;477;p51"/>
          <p:cNvCxnSpPr/>
          <p:nvPr/>
        </p:nvCxnSpPr>
        <p:spPr>
          <a:xfrm flipH="1" rot="10800000">
            <a:off x="530625" y="2504725"/>
            <a:ext cx="8189700" cy="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51"/>
          <p:cNvSpPr txBox="1"/>
          <p:nvPr>
            <p:ph type="title"/>
          </p:nvPr>
        </p:nvSpPr>
        <p:spPr>
          <a:xfrm>
            <a:off x="617775" y="204575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análisis de la información</a:t>
            </a:r>
            <a:endParaRPr/>
          </a:p>
        </p:txBody>
      </p:sp>
      <p:sp>
        <p:nvSpPr>
          <p:cNvPr id="479" name="Google Shape;479;p51"/>
          <p:cNvSpPr/>
          <p:nvPr/>
        </p:nvSpPr>
        <p:spPr>
          <a:xfrm>
            <a:off x="1216538" y="2144300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1"/>
          <p:cNvSpPr/>
          <p:nvPr/>
        </p:nvSpPr>
        <p:spPr>
          <a:xfrm>
            <a:off x="2639213" y="2144300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1"/>
          <p:cNvSpPr/>
          <p:nvPr/>
        </p:nvSpPr>
        <p:spPr>
          <a:xfrm>
            <a:off x="4061888" y="2144300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1"/>
          <p:cNvSpPr/>
          <p:nvPr/>
        </p:nvSpPr>
        <p:spPr>
          <a:xfrm>
            <a:off x="5561163" y="2144300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1"/>
          <p:cNvSpPr txBox="1"/>
          <p:nvPr>
            <p:ph type="title"/>
          </p:nvPr>
        </p:nvSpPr>
        <p:spPr>
          <a:xfrm>
            <a:off x="1265000" y="1641225"/>
            <a:ext cx="6690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1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484" name="Google Shape;484;p51"/>
          <p:cNvSpPr txBox="1"/>
          <p:nvPr>
            <p:ph type="title"/>
          </p:nvPr>
        </p:nvSpPr>
        <p:spPr>
          <a:xfrm>
            <a:off x="2687675" y="3008575"/>
            <a:ext cx="6690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2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485" name="Google Shape;485;p51"/>
          <p:cNvSpPr txBox="1"/>
          <p:nvPr>
            <p:ph type="title"/>
          </p:nvPr>
        </p:nvSpPr>
        <p:spPr>
          <a:xfrm>
            <a:off x="5609625" y="3008575"/>
            <a:ext cx="6690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4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486" name="Google Shape;486;p51"/>
          <p:cNvSpPr txBox="1"/>
          <p:nvPr>
            <p:ph type="title"/>
          </p:nvPr>
        </p:nvSpPr>
        <p:spPr>
          <a:xfrm>
            <a:off x="4110350" y="1641225"/>
            <a:ext cx="6690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3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487" name="Google Shape;487;p51"/>
          <p:cNvSpPr txBox="1"/>
          <p:nvPr>
            <p:ph idx="4294967295" type="body"/>
          </p:nvPr>
        </p:nvSpPr>
        <p:spPr>
          <a:xfrm>
            <a:off x="739700" y="3008575"/>
            <a:ext cx="1719600" cy="18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Generar un checklist de los puntos a analizar de la información.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88" name="Google Shape;488;p51"/>
          <p:cNvSpPr txBox="1"/>
          <p:nvPr>
            <p:ph idx="4294967295" type="body"/>
          </p:nvPr>
        </p:nvSpPr>
        <p:spPr>
          <a:xfrm>
            <a:off x="3623350" y="3008575"/>
            <a:ext cx="1719600" cy="11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Categorizar y organizar los datos.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89" name="Google Shape;489;p51"/>
          <p:cNvSpPr txBox="1"/>
          <p:nvPr>
            <p:ph idx="4294967295" type="body"/>
          </p:nvPr>
        </p:nvSpPr>
        <p:spPr>
          <a:xfrm>
            <a:off x="2162375" y="987788"/>
            <a:ext cx="17196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Generar una reunión(Brainstorm).</a:t>
            </a:r>
            <a:endParaRPr sz="1400"/>
          </a:p>
        </p:txBody>
      </p:sp>
      <p:sp>
        <p:nvSpPr>
          <p:cNvPr id="490" name="Google Shape;490;p51"/>
          <p:cNvSpPr txBox="1"/>
          <p:nvPr>
            <p:ph type="title"/>
          </p:nvPr>
        </p:nvSpPr>
        <p:spPr>
          <a:xfrm>
            <a:off x="7404025" y="1591700"/>
            <a:ext cx="6690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5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491" name="Google Shape;491;p51"/>
          <p:cNvSpPr/>
          <p:nvPr/>
        </p:nvSpPr>
        <p:spPr>
          <a:xfrm>
            <a:off x="7355563" y="2094775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2" name="Google Shape;492;p51"/>
          <p:cNvGrpSpPr/>
          <p:nvPr/>
        </p:nvGrpSpPr>
        <p:grpSpPr>
          <a:xfrm>
            <a:off x="1393634" y="2339905"/>
            <a:ext cx="411772" cy="374695"/>
            <a:chOff x="5220616" y="2791061"/>
            <a:chExt cx="373185" cy="302466"/>
          </a:xfrm>
        </p:grpSpPr>
        <p:sp>
          <p:nvSpPr>
            <p:cNvPr id="493" name="Google Shape;493;p51"/>
            <p:cNvSpPr/>
            <p:nvPr/>
          </p:nvSpPr>
          <p:spPr>
            <a:xfrm>
              <a:off x="5220616" y="2791061"/>
              <a:ext cx="373185" cy="302466"/>
            </a:xfrm>
            <a:custGeom>
              <a:rect b="b" l="l" r="r" t="t"/>
              <a:pathLst>
                <a:path extrusionOk="0" h="9525" w="11752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5244432" y="2849268"/>
              <a:ext cx="326314" cy="11368"/>
            </a:xfrm>
            <a:custGeom>
              <a:rect b="b" l="l" r="r" t="t"/>
              <a:pathLst>
                <a:path extrusionOk="0" h="358" w="10276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5261834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5343507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5506823" y="289613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5261834" y="2942660"/>
              <a:ext cx="46521" cy="11368"/>
            </a:xfrm>
            <a:custGeom>
              <a:rect b="b" l="l" r="r" t="t"/>
              <a:pathLst>
                <a:path extrusionOk="0" h="358" w="1465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5424768" y="2942660"/>
              <a:ext cx="46553" cy="11368"/>
            </a:xfrm>
            <a:custGeom>
              <a:rect b="b" l="l" r="r" t="t"/>
              <a:pathLst>
                <a:path extrusionOk="0" h="358" w="1466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5261834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5343507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5506823" y="298914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5343507" y="3036051"/>
              <a:ext cx="46521" cy="10987"/>
            </a:xfrm>
            <a:custGeom>
              <a:rect b="b" l="l" r="r" t="t"/>
              <a:pathLst>
                <a:path extrusionOk="0" h="346" w="1465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5424768" y="3036051"/>
              <a:ext cx="46553" cy="10987"/>
            </a:xfrm>
            <a:custGeom>
              <a:rect b="b" l="l" r="r" t="t"/>
              <a:pathLst>
                <a:path extrusionOk="0" h="346" w="1466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5506823" y="3036051"/>
              <a:ext cx="46172" cy="10987"/>
            </a:xfrm>
            <a:custGeom>
              <a:rect b="b" l="l" r="r" t="t"/>
              <a:pathLst>
                <a:path extrusionOk="0" h="346" w="1454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5343126" y="2930752"/>
              <a:ext cx="46902" cy="33851"/>
            </a:xfrm>
            <a:custGeom>
              <a:rect b="b" l="l" r="r" t="t"/>
              <a:pathLst>
                <a:path extrusionOk="0" h="1066" w="1477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5506442" y="2930752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5424419" y="2977336"/>
              <a:ext cx="47283" cy="34168"/>
            </a:xfrm>
            <a:custGeom>
              <a:rect b="b" l="l" r="r" t="t"/>
              <a:pathLst>
                <a:path extrusionOk="0" h="1076" w="1489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5261453" y="3024143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5424419" y="2884231"/>
              <a:ext cx="47283" cy="33883"/>
            </a:xfrm>
            <a:custGeom>
              <a:rect b="b" l="l" r="r" t="t"/>
              <a:pathLst>
                <a:path extrusionOk="0" h="1067" w="1489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51"/>
          <p:cNvSpPr/>
          <p:nvPr/>
        </p:nvSpPr>
        <p:spPr>
          <a:xfrm>
            <a:off x="2841994" y="2328758"/>
            <a:ext cx="360356" cy="358831"/>
          </a:xfrm>
          <a:custGeom>
            <a:rect b="b" l="l" r="r" t="t"/>
            <a:pathLst>
              <a:path extrusionOk="0" h="11300" w="11348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1"/>
          <p:cNvSpPr txBox="1"/>
          <p:nvPr/>
        </p:nvSpPr>
        <p:spPr>
          <a:xfrm>
            <a:off x="5164725" y="951175"/>
            <a:ext cx="16392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Proponer ideas para la generación de requerimientos.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13" name="Google Shape;513;p51"/>
          <p:cNvGrpSpPr/>
          <p:nvPr/>
        </p:nvGrpSpPr>
        <p:grpSpPr>
          <a:xfrm>
            <a:off x="7548513" y="2332534"/>
            <a:ext cx="380012" cy="351274"/>
            <a:chOff x="7384751" y="4147984"/>
            <a:chExt cx="380012" cy="351274"/>
          </a:xfrm>
        </p:grpSpPr>
        <p:sp>
          <p:nvSpPr>
            <p:cNvPr id="514" name="Google Shape;514;p51"/>
            <p:cNvSpPr/>
            <p:nvPr/>
          </p:nvSpPr>
          <p:spPr>
            <a:xfrm>
              <a:off x="7385513" y="4225879"/>
              <a:ext cx="379250" cy="273379"/>
            </a:xfrm>
            <a:custGeom>
              <a:rect b="b" l="l" r="r" t="t"/>
              <a:pathLst>
                <a:path extrusionOk="0" h="8609" w="11943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7384751" y="4147984"/>
              <a:ext cx="380012" cy="228382"/>
            </a:xfrm>
            <a:custGeom>
              <a:rect b="b" l="l" r="r" t="t"/>
              <a:pathLst>
                <a:path extrusionOk="0" h="7192" w="11967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7507642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7573820" y="4228134"/>
              <a:ext cx="37820" cy="37852"/>
            </a:xfrm>
            <a:custGeom>
              <a:rect b="b" l="l" r="r" t="t"/>
              <a:pathLst>
                <a:path extrusionOk="0" h="1192" w="1191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1"/>
            <p:cNvSpPr/>
            <p:nvPr/>
          </p:nvSpPr>
          <p:spPr>
            <a:xfrm>
              <a:off x="7640728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" name="Google Shape;519;p51"/>
          <p:cNvGrpSpPr/>
          <p:nvPr/>
        </p:nvGrpSpPr>
        <p:grpSpPr>
          <a:xfrm>
            <a:off x="5778118" y="2373950"/>
            <a:ext cx="332012" cy="355454"/>
            <a:chOff x="7055134" y="2919170"/>
            <a:chExt cx="290321" cy="310820"/>
          </a:xfrm>
        </p:grpSpPr>
        <p:sp>
          <p:nvSpPr>
            <p:cNvPr id="520" name="Google Shape;520;p51"/>
            <p:cNvSpPr/>
            <p:nvPr/>
          </p:nvSpPr>
          <p:spPr>
            <a:xfrm>
              <a:off x="7102497" y="2970989"/>
              <a:ext cx="191044" cy="259001"/>
            </a:xfrm>
            <a:custGeom>
              <a:rect b="b" l="l" r="r" t="t"/>
              <a:pathLst>
                <a:path extrusionOk="0" h="8137" w="6002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1"/>
            <p:cNvSpPr/>
            <p:nvPr/>
          </p:nvSpPr>
          <p:spPr>
            <a:xfrm>
              <a:off x="7304872" y="3059413"/>
              <a:ext cx="40583" cy="9485"/>
            </a:xfrm>
            <a:custGeom>
              <a:rect b="b" l="l" r="r" t="t"/>
              <a:pathLst>
                <a:path extrusionOk="0" h="298" w="1275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1"/>
            <p:cNvSpPr/>
            <p:nvPr/>
          </p:nvSpPr>
          <p:spPr>
            <a:xfrm>
              <a:off x="7055134" y="3059413"/>
              <a:ext cx="41347" cy="9485"/>
            </a:xfrm>
            <a:custGeom>
              <a:rect b="b" l="l" r="r" t="t"/>
              <a:pathLst>
                <a:path extrusionOk="0" h="298" w="1299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1"/>
            <p:cNvSpPr/>
            <p:nvPr/>
          </p:nvSpPr>
          <p:spPr>
            <a:xfrm>
              <a:off x="7195727" y="2919170"/>
              <a:ext cx="9517" cy="40583"/>
            </a:xfrm>
            <a:custGeom>
              <a:rect b="b" l="l" r="r" t="t"/>
              <a:pathLst>
                <a:path extrusionOk="0" h="1275" w="299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1"/>
            <p:cNvSpPr/>
            <p:nvPr/>
          </p:nvSpPr>
          <p:spPr>
            <a:xfrm>
              <a:off x="7185128" y="3007116"/>
              <a:ext cx="30334" cy="92880"/>
            </a:xfrm>
            <a:custGeom>
              <a:rect b="b" l="l" r="r" t="t"/>
              <a:pathLst>
                <a:path extrusionOk="0" h="2918" w="953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1"/>
            <p:cNvSpPr/>
            <p:nvPr/>
          </p:nvSpPr>
          <p:spPr>
            <a:xfrm>
              <a:off x="7187770" y="3111328"/>
              <a:ext cx="25814" cy="25814"/>
            </a:xfrm>
            <a:custGeom>
              <a:rect b="b" l="l" r="r" t="t"/>
              <a:pathLst>
                <a:path extrusionOk="0" h="811" w="811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1"/>
            <p:cNvSpPr/>
            <p:nvPr/>
          </p:nvSpPr>
          <p:spPr>
            <a:xfrm>
              <a:off x="7249552" y="2951477"/>
              <a:ext cx="18971" cy="23077"/>
            </a:xfrm>
            <a:custGeom>
              <a:rect b="b" l="l" r="r" t="t"/>
              <a:pathLst>
                <a:path extrusionOk="0" h="725" w="596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1"/>
            <p:cNvSpPr/>
            <p:nvPr/>
          </p:nvSpPr>
          <p:spPr>
            <a:xfrm>
              <a:off x="7132831" y="3153852"/>
              <a:ext cx="18589" cy="22695"/>
            </a:xfrm>
            <a:custGeom>
              <a:rect b="b" l="l" r="r" t="t"/>
              <a:pathLst>
                <a:path extrusionOk="0" h="713" w="584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1"/>
            <p:cNvSpPr/>
            <p:nvPr/>
          </p:nvSpPr>
          <p:spPr>
            <a:xfrm>
              <a:off x="7132449" y="2951477"/>
              <a:ext cx="18971" cy="23077"/>
            </a:xfrm>
            <a:custGeom>
              <a:rect b="b" l="l" r="r" t="t"/>
              <a:pathLst>
                <a:path extrusionOk="0" h="725" w="596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1"/>
            <p:cNvSpPr/>
            <p:nvPr/>
          </p:nvSpPr>
          <p:spPr>
            <a:xfrm>
              <a:off x="7249552" y="3153852"/>
              <a:ext cx="18971" cy="22695"/>
            </a:xfrm>
            <a:custGeom>
              <a:rect b="b" l="l" r="r" t="t"/>
              <a:pathLst>
                <a:path extrusionOk="0" h="713" w="596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1"/>
            <p:cNvSpPr/>
            <p:nvPr/>
          </p:nvSpPr>
          <p:spPr>
            <a:xfrm>
              <a:off x="7289721" y="3113969"/>
              <a:ext cx="24286" cy="17093"/>
            </a:xfrm>
            <a:custGeom>
              <a:rect b="b" l="l" r="r" t="t"/>
              <a:pathLst>
                <a:path extrusionOk="0" h="537" w="763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1"/>
            <p:cNvSpPr/>
            <p:nvPr/>
          </p:nvSpPr>
          <p:spPr>
            <a:xfrm>
              <a:off x="7086964" y="2996931"/>
              <a:ext cx="24668" cy="17411"/>
            </a:xfrm>
            <a:custGeom>
              <a:rect b="b" l="l" r="r" t="t"/>
              <a:pathLst>
                <a:path extrusionOk="0" h="547" w="775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1"/>
            <p:cNvSpPr/>
            <p:nvPr/>
          </p:nvSpPr>
          <p:spPr>
            <a:xfrm>
              <a:off x="7289339" y="2996931"/>
              <a:ext cx="24668" cy="17411"/>
            </a:xfrm>
            <a:custGeom>
              <a:rect b="b" l="l" r="r" t="t"/>
              <a:pathLst>
                <a:path extrusionOk="0" h="547" w="775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1"/>
            <p:cNvSpPr/>
            <p:nvPr/>
          </p:nvSpPr>
          <p:spPr>
            <a:xfrm>
              <a:off x="7086964" y="3113587"/>
              <a:ext cx="24668" cy="17093"/>
            </a:xfrm>
            <a:custGeom>
              <a:rect b="b" l="l" r="r" t="t"/>
              <a:pathLst>
                <a:path extrusionOk="0" h="537" w="775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" name="Google Shape;534;p51"/>
          <p:cNvGrpSpPr/>
          <p:nvPr/>
        </p:nvGrpSpPr>
        <p:grpSpPr>
          <a:xfrm>
            <a:off x="4338177" y="2359922"/>
            <a:ext cx="289939" cy="334661"/>
            <a:chOff x="4193490" y="3350084"/>
            <a:chExt cx="289939" cy="334661"/>
          </a:xfrm>
        </p:grpSpPr>
        <p:sp>
          <p:nvSpPr>
            <p:cNvPr id="535" name="Google Shape;535;p51"/>
            <p:cNvSpPr/>
            <p:nvPr/>
          </p:nvSpPr>
          <p:spPr>
            <a:xfrm>
              <a:off x="4193490" y="3350084"/>
              <a:ext cx="246364" cy="150110"/>
            </a:xfrm>
            <a:custGeom>
              <a:rect b="b" l="l" r="r" t="t"/>
              <a:pathLst>
                <a:path extrusionOk="0" h="4716" w="7740">
                  <a:moveTo>
                    <a:pt x="4382" y="298"/>
                  </a:moveTo>
                  <a:lnTo>
                    <a:pt x="4299" y="1048"/>
                  </a:lnTo>
                  <a:lnTo>
                    <a:pt x="3668" y="1048"/>
                  </a:lnTo>
                  <a:lnTo>
                    <a:pt x="3620" y="524"/>
                  </a:lnTo>
                  <a:lnTo>
                    <a:pt x="3584" y="298"/>
                  </a:lnTo>
                  <a:close/>
                  <a:moveTo>
                    <a:pt x="6013" y="929"/>
                  </a:moveTo>
                  <a:lnTo>
                    <a:pt x="7204" y="2120"/>
                  </a:lnTo>
                  <a:lnTo>
                    <a:pt x="6025" y="2096"/>
                  </a:lnTo>
                  <a:lnTo>
                    <a:pt x="6013" y="929"/>
                  </a:lnTo>
                  <a:close/>
                  <a:moveTo>
                    <a:pt x="3406" y="0"/>
                  </a:moveTo>
                  <a:cubicBezTo>
                    <a:pt x="3358" y="0"/>
                    <a:pt x="3322" y="12"/>
                    <a:pt x="3287" y="48"/>
                  </a:cubicBezTo>
                  <a:cubicBezTo>
                    <a:pt x="3263" y="72"/>
                    <a:pt x="3239" y="119"/>
                    <a:pt x="3239" y="167"/>
                  </a:cubicBezTo>
                  <a:lnTo>
                    <a:pt x="3275" y="393"/>
                  </a:lnTo>
                  <a:lnTo>
                    <a:pt x="143" y="393"/>
                  </a:lnTo>
                  <a:cubicBezTo>
                    <a:pt x="60" y="393"/>
                    <a:pt x="1" y="465"/>
                    <a:pt x="1" y="536"/>
                  </a:cubicBezTo>
                  <a:lnTo>
                    <a:pt x="1" y="1191"/>
                  </a:lnTo>
                  <a:cubicBezTo>
                    <a:pt x="1" y="1286"/>
                    <a:pt x="72" y="1346"/>
                    <a:pt x="143" y="1346"/>
                  </a:cubicBezTo>
                  <a:cubicBezTo>
                    <a:pt x="239" y="1346"/>
                    <a:pt x="298" y="1262"/>
                    <a:pt x="298" y="1191"/>
                  </a:cubicBezTo>
                  <a:lnTo>
                    <a:pt x="298" y="691"/>
                  </a:lnTo>
                  <a:lnTo>
                    <a:pt x="3299" y="691"/>
                  </a:lnTo>
                  <a:lnTo>
                    <a:pt x="3358" y="1203"/>
                  </a:lnTo>
                  <a:cubicBezTo>
                    <a:pt x="3382" y="1286"/>
                    <a:pt x="3441" y="1346"/>
                    <a:pt x="3513" y="1346"/>
                  </a:cubicBezTo>
                  <a:lnTo>
                    <a:pt x="4418" y="1346"/>
                  </a:lnTo>
                  <a:cubicBezTo>
                    <a:pt x="4489" y="1346"/>
                    <a:pt x="4573" y="1286"/>
                    <a:pt x="4573" y="1203"/>
                  </a:cubicBezTo>
                  <a:lnTo>
                    <a:pt x="4632" y="691"/>
                  </a:lnTo>
                  <a:lnTo>
                    <a:pt x="5680" y="691"/>
                  </a:lnTo>
                  <a:lnTo>
                    <a:pt x="5704" y="2239"/>
                  </a:lnTo>
                  <a:cubicBezTo>
                    <a:pt x="5704" y="2322"/>
                    <a:pt x="5775" y="2382"/>
                    <a:pt x="5847" y="2382"/>
                  </a:cubicBezTo>
                  <a:lnTo>
                    <a:pt x="7394" y="2394"/>
                  </a:lnTo>
                  <a:lnTo>
                    <a:pt x="7394" y="4572"/>
                  </a:lnTo>
                  <a:cubicBezTo>
                    <a:pt x="7394" y="4656"/>
                    <a:pt x="7466" y="4715"/>
                    <a:pt x="7549" y="4715"/>
                  </a:cubicBezTo>
                  <a:cubicBezTo>
                    <a:pt x="7632" y="4715"/>
                    <a:pt x="7692" y="4644"/>
                    <a:pt x="7692" y="4572"/>
                  </a:cubicBezTo>
                  <a:lnTo>
                    <a:pt x="7692" y="2251"/>
                  </a:lnTo>
                  <a:cubicBezTo>
                    <a:pt x="7740" y="2215"/>
                    <a:pt x="7728" y="2191"/>
                    <a:pt x="7692" y="2155"/>
                  </a:cubicBezTo>
                  <a:lnTo>
                    <a:pt x="5966" y="429"/>
                  </a:lnTo>
                  <a:cubicBezTo>
                    <a:pt x="5942" y="405"/>
                    <a:pt x="5894" y="393"/>
                    <a:pt x="5858" y="393"/>
                  </a:cubicBezTo>
                  <a:lnTo>
                    <a:pt x="4692" y="393"/>
                  </a:lnTo>
                  <a:lnTo>
                    <a:pt x="4715" y="167"/>
                  </a:lnTo>
                  <a:cubicBezTo>
                    <a:pt x="4715" y="119"/>
                    <a:pt x="4704" y="72"/>
                    <a:pt x="4668" y="48"/>
                  </a:cubicBezTo>
                  <a:cubicBezTo>
                    <a:pt x="4644" y="12"/>
                    <a:pt x="4596" y="0"/>
                    <a:pt x="4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1"/>
            <p:cNvSpPr/>
            <p:nvPr/>
          </p:nvSpPr>
          <p:spPr>
            <a:xfrm>
              <a:off x="4193872" y="3405023"/>
              <a:ext cx="9517" cy="44753"/>
            </a:xfrm>
            <a:custGeom>
              <a:rect b="b" l="l" r="r" t="t"/>
              <a:pathLst>
                <a:path extrusionOk="0" h="1406" w="299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lnTo>
                    <a:pt x="0" y="1251"/>
                  </a:lnTo>
                  <a:cubicBezTo>
                    <a:pt x="0" y="1346"/>
                    <a:pt x="72" y="1406"/>
                    <a:pt x="155" y="1406"/>
                  </a:cubicBezTo>
                  <a:cubicBezTo>
                    <a:pt x="239" y="1406"/>
                    <a:pt x="298" y="1322"/>
                    <a:pt x="298" y="1251"/>
                  </a:cubicBezTo>
                  <a:lnTo>
                    <a:pt x="298" y="156"/>
                  </a:lnTo>
                  <a:cubicBezTo>
                    <a:pt x="298" y="72"/>
                    <a:pt x="227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1"/>
            <p:cNvSpPr/>
            <p:nvPr/>
          </p:nvSpPr>
          <p:spPr>
            <a:xfrm>
              <a:off x="4275356" y="3444460"/>
              <a:ext cx="128116" cy="9485"/>
            </a:xfrm>
            <a:custGeom>
              <a:rect b="b" l="l" r="r" t="t"/>
              <a:pathLst>
                <a:path extrusionOk="0" h="298" w="4025">
                  <a:moveTo>
                    <a:pt x="155" y="0"/>
                  </a:moveTo>
                  <a:cubicBezTo>
                    <a:pt x="60" y="0"/>
                    <a:pt x="0" y="71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1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1"/>
            <p:cNvSpPr/>
            <p:nvPr/>
          </p:nvSpPr>
          <p:spPr>
            <a:xfrm>
              <a:off x="4275356" y="3463781"/>
              <a:ext cx="128116" cy="9485"/>
            </a:xfrm>
            <a:custGeom>
              <a:rect b="b" l="l" r="r" t="t"/>
              <a:pathLst>
                <a:path extrusionOk="0" h="298" w="4025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55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1"/>
            <p:cNvSpPr/>
            <p:nvPr/>
          </p:nvSpPr>
          <p:spPr>
            <a:xfrm>
              <a:off x="4223442" y="3439527"/>
              <a:ext cx="38673" cy="38673"/>
            </a:xfrm>
            <a:custGeom>
              <a:rect b="b" l="l" r="r" t="t"/>
              <a:pathLst>
                <a:path extrusionOk="0" h="1215" w="1215">
                  <a:moveTo>
                    <a:pt x="905" y="322"/>
                  </a:moveTo>
                  <a:lnTo>
                    <a:pt x="905" y="917"/>
                  </a:lnTo>
                  <a:lnTo>
                    <a:pt x="310" y="917"/>
                  </a:lnTo>
                  <a:lnTo>
                    <a:pt x="310" y="322"/>
                  </a:lnTo>
                  <a:close/>
                  <a:moveTo>
                    <a:pt x="143" y="0"/>
                  </a:moveTo>
                  <a:cubicBezTo>
                    <a:pt x="48" y="0"/>
                    <a:pt x="0" y="72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72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1"/>
            <p:cNvSpPr/>
            <p:nvPr/>
          </p:nvSpPr>
          <p:spPr>
            <a:xfrm>
              <a:off x="4275356" y="3525913"/>
              <a:ext cx="128116" cy="9517"/>
            </a:xfrm>
            <a:custGeom>
              <a:rect b="b" l="l" r="r" t="t"/>
              <a:pathLst>
                <a:path extrusionOk="0" h="299" w="4025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27"/>
                    <a:pt x="72" y="299"/>
                    <a:pt x="155" y="299"/>
                  </a:cubicBezTo>
                  <a:lnTo>
                    <a:pt x="3870" y="299"/>
                  </a:lnTo>
                  <a:cubicBezTo>
                    <a:pt x="3965" y="299"/>
                    <a:pt x="4025" y="227"/>
                    <a:pt x="4025" y="144"/>
                  </a:cubicBezTo>
                  <a:cubicBezTo>
                    <a:pt x="4025" y="72"/>
                    <a:pt x="3965" y="1"/>
                    <a:pt x="3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1"/>
            <p:cNvSpPr/>
            <p:nvPr/>
          </p:nvSpPr>
          <p:spPr>
            <a:xfrm>
              <a:off x="4275356" y="3544884"/>
              <a:ext cx="128116" cy="9485"/>
            </a:xfrm>
            <a:custGeom>
              <a:rect b="b" l="l" r="r" t="t"/>
              <a:pathLst>
                <a:path extrusionOk="0" h="298" w="4025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1"/>
            <p:cNvSpPr/>
            <p:nvPr/>
          </p:nvSpPr>
          <p:spPr>
            <a:xfrm>
              <a:off x="4223442" y="3521011"/>
              <a:ext cx="38673" cy="38673"/>
            </a:xfrm>
            <a:custGeom>
              <a:rect b="b" l="l" r="r" t="t"/>
              <a:pathLst>
                <a:path extrusionOk="0" h="1215" w="1215">
                  <a:moveTo>
                    <a:pt x="905" y="298"/>
                  </a:moveTo>
                  <a:lnTo>
                    <a:pt x="905" y="893"/>
                  </a:lnTo>
                  <a:lnTo>
                    <a:pt x="310" y="893"/>
                  </a:lnTo>
                  <a:lnTo>
                    <a:pt x="310" y="298"/>
                  </a:lnTo>
                  <a:close/>
                  <a:moveTo>
                    <a:pt x="143" y="0"/>
                  </a:moveTo>
                  <a:cubicBezTo>
                    <a:pt x="48" y="0"/>
                    <a:pt x="0" y="83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83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1"/>
            <p:cNvSpPr/>
            <p:nvPr/>
          </p:nvSpPr>
          <p:spPr>
            <a:xfrm>
              <a:off x="4223442" y="3602464"/>
              <a:ext cx="38673" cy="38705"/>
            </a:xfrm>
            <a:custGeom>
              <a:rect b="b" l="l" r="r" t="t"/>
              <a:pathLst>
                <a:path extrusionOk="0" h="1216" w="1215">
                  <a:moveTo>
                    <a:pt x="905" y="299"/>
                  </a:moveTo>
                  <a:lnTo>
                    <a:pt x="905" y="894"/>
                  </a:lnTo>
                  <a:lnTo>
                    <a:pt x="310" y="894"/>
                  </a:lnTo>
                  <a:lnTo>
                    <a:pt x="310" y="299"/>
                  </a:lnTo>
                  <a:close/>
                  <a:moveTo>
                    <a:pt x="143" y="1"/>
                  </a:moveTo>
                  <a:cubicBezTo>
                    <a:pt x="48" y="1"/>
                    <a:pt x="0" y="84"/>
                    <a:pt x="0" y="156"/>
                  </a:cubicBezTo>
                  <a:lnTo>
                    <a:pt x="0" y="1061"/>
                  </a:lnTo>
                  <a:cubicBezTo>
                    <a:pt x="0" y="1156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2"/>
                    <a:pt x="1203" y="1061"/>
                  </a:cubicBezTo>
                  <a:lnTo>
                    <a:pt x="1203" y="156"/>
                  </a:lnTo>
                  <a:cubicBezTo>
                    <a:pt x="1215" y="60"/>
                    <a:pt x="1143" y="1"/>
                    <a:pt x="10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1"/>
            <p:cNvSpPr/>
            <p:nvPr/>
          </p:nvSpPr>
          <p:spPr>
            <a:xfrm>
              <a:off x="4193872" y="3460375"/>
              <a:ext cx="289558" cy="224370"/>
            </a:xfrm>
            <a:custGeom>
              <a:rect b="b" l="l" r="r" t="t"/>
              <a:pathLst>
                <a:path extrusionOk="0" h="7049" w="9097">
                  <a:moveTo>
                    <a:pt x="6108" y="3751"/>
                  </a:moveTo>
                  <a:lnTo>
                    <a:pt x="8502" y="4620"/>
                  </a:lnTo>
                  <a:lnTo>
                    <a:pt x="7894" y="4894"/>
                  </a:lnTo>
                  <a:cubicBezTo>
                    <a:pt x="7847" y="4917"/>
                    <a:pt x="7811" y="4953"/>
                    <a:pt x="7799" y="5013"/>
                  </a:cubicBezTo>
                  <a:cubicBezTo>
                    <a:pt x="7787" y="5060"/>
                    <a:pt x="7799" y="5120"/>
                    <a:pt x="7847" y="5155"/>
                  </a:cubicBezTo>
                  <a:lnTo>
                    <a:pt x="8752" y="6060"/>
                  </a:lnTo>
                  <a:lnTo>
                    <a:pt x="8406" y="6406"/>
                  </a:lnTo>
                  <a:lnTo>
                    <a:pt x="7501" y="5489"/>
                  </a:lnTo>
                  <a:cubicBezTo>
                    <a:pt x="7478" y="5465"/>
                    <a:pt x="7430" y="5453"/>
                    <a:pt x="7394" y="5453"/>
                  </a:cubicBezTo>
                  <a:lnTo>
                    <a:pt x="7370" y="5453"/>
                  </a:lnTo>
                  <a:cubicBezTo>
                    <a:pt x="7323" y="5465"/>
                    <a:pt x="7275" y="5489"/>
                    <a:pt x="7251" y="5536"/>
                  </a:cubicBezTo>
                  <a:lnTo>
                    <a:pt x="6966" y="6156"/>
                  </a:lnTo>
                  <a:lnTo>
                    <a:pt x="6108" y="3751"/>
                  </a:lnTo>
                  <a:close/>
                  <a:moveTo>
                    <a:pt x="155" y="0"/>
                  </a:moveTo>
                  <a:cubicBezTo>
                    <a:pt x="60" y="0"/>
                    <a:pt x="0" y="83"/>
                    <a:pt x="0" y="155"/>
                  </a:cubicBezTo>
                  <a:lnTo>
                    <a:pt x="0" y="6894"/>
                  </a:lnTo>
                  <a:cubicBezTo>
                    <a:pt x="0" y="6989"/>
                    <a:pt x="72" y="7049"/>
                    <a:pt x="155" y="7049"/>
                  </a:cubicBezTo>
                  <a:lnTo>
                    <a:pt x="7573" y="7049"/>
                  </a:lnTo>
                  <a:cubicBezTo>
                    <a:pt x="7668" y="7049"/>
                    <a:pt x="7728" y="6965"/>
                    <a:pt x="7728" y="6894"/>
                  </a:cubicBezTo>
                  <a:lnTo>
                    <a:pt x="7728" y="6156"/>
                  </a:lnTo>
                  <a:lnTo>
                    <a:pt x="8204" y="6632"/>
                  </a:lnTo>
                  <a:cubicBezTo>
                    <a:pt x="8263" y="6691"/>
                    <a:pt x="8335" y="6715"/>
                    <a:pt x="8430" y="6715"/>
                  </a:cubicBezTo>
                  <a:cubicBezTo>
                    <a:pt x="8513" y="6715"/>
                    <a:pt x="8585" y="6691"/>
                    <a:pt x="8644" y="6632"/>
                  </a:cubicBezTo>
                  <a:lnTo>
                    <a:pt x="8990" y="6287"/>
                  </a:lnTo>
                  <a:cubicBezTo>
                    <a:pt x="9097" y="6156"/>
                    <a:pt x="9097" y="5953"/>
                    <a:pt x="8978" y="5822"/>
                  </a:cubicBezTo>
                  <a:lnTo>
                    <a:pt x="8228" y="5084"/>
                  </a:lnTo>
                  <a:lnTo>
                    <a:pt x="8644" y="4882"/>
                  </a:lnTo>
                  <a:cubicBezTo>
                    <a:pt x="8763" y="4822"/>
                    <a:pt x="8835" y="4703"/>
                    <a:pt x="8823" y="4584"/>
                  </a:cubicBezTo>
                  <a:cubicBezTo>
                    <a:pt x="8811" y="4465"/>
                    <a:pt x="8740" y="4346"/>
                    <a:pt x="8621" y="4310"/>
                  </a:cubicBezTo>
                  <a:lnTo>
                    <a:pt x="7728" y="3989"/>
                  </a:lnTo>
                  <a:lnTo>
                    <a:pt x="7728" y="1762"/>
                  </a:lnTo>
                  <a:cubicBezTo>
                    <a:pt x="7728" y="1667"/>
                    <a:pt x="7656" y="1607"/>
                    <a:pt x="7573" y="1607"/>
                  </a:cubicBezTo>
                  <a:cubicBezTo>
                    <a:pt x="7489" y="1607"/>
                    <a:pt x="7430" y="1691"/>
                    <a:pt x="7430" y="1762"/>
                  </a:cubicBezTo>
                  <a:lnTo>
                    <a:pt x="7430" y="3893"/>
                  </a:lnTo>
                  <a:lnTo>
                    <a:pt x="6227" y="3453"/>
                  </a:lnTo>
                  <a:cubicBezTo>
                    <a:pt x="6193" y="3442"/>
                    <a:pt x="6158" y="3437"/>
                    <a:pt x="6124" y="3437"/>
                  </a:cubicBezTo>
                  <a:cubicBezTo>
                    <a:pt x="6041" y="3437"/>
                    <a:pt x="5962" y="3469"/>
                    <a:pt x="5894" y="3536"/>
                  </a:cubicBezTo>
                  <a:cubicBezTo>
                    <a:pt x="5799" y="3620"/>
                    <a:pt x="5775" y="3739"/>
                    <a:pt x="5823" y="3858"/>
                  </a:cubicBezTo>
                  <a:lnTo>
                    <a:pt x="6085" y="4620"/>
                  </a:lnTo>
                  <a:lnTo>
                    <a:pt x="2727" y="4620"/>
                  </a:lnTo>
                  <a:cubicBezTo>
                    <a:pt x="2632" y="4620"/>
                    <a:pt x="2572" y="4691"/>
                    <a:pt x="2572" y="4763"/>
                  </a:cubicBezTo>
                  <a:cubicBezTo>
                    <a:pt x="2572" y="4858"/>
                    <a:pt x="2644" y="4917"/>
                    <a:pt x="2727" y="4917"/>
                  </a:cubicBezTo>
                  <a:lnTo>
                    <a:pt x="6204" y="4917"/>
                  </a:lnTo>
                  <a:lnTo>
                    <a:pt x="6311" y="5215"/>
                  </a:lnTo>
                  <a:lnTo>
                    <a:pt x="2727" y="5215"/>
                  </a:lnTo>
                  <a:cubicBezTo>
                    <a:pt x="2632" y="5215"/>
                    <a:pt x="2572" y="5286"/>
                    <a:pt x="2572" y="5358"/>
                  </a:cubicBezTo>
                  <a:cubicBezTo>
                    <a:pt x="2572" y="5453"/>
                    <a:pt x="2644" y="5513"/>
                    <a:pt x="2727" y="5513"/>
                  </a:cubicBezTo>
                  <a:lnTo>
                    <a:pt x="6418" y="5513"/>
                  </a:lnTo>
                  <a:lnTo>
                    <a:pt x="6668" y="6239"/>
                  </a:lnTo>
                  <a:cubicBezTo>
                    <a:pt x="6716" y="6358"/>
                    <a:pt x="6811" y="6453"/>
                    <a:pt x="6954" y="6453"/>
                  </a:cubicBezTo>
                  <a:cubicBezTo>
                    <a:pt x="7085" y="6453"/>
                    <a:pt x="7204" y="6394"/>
                    <a:pt x="7251" y="6275"/>
                  </a:cubicBezTo>
                  <a:lnTo>
                    <a:pt x="7406" y="5929"/>
                  </a:lnTo>
                  <a:lnTo>
                    <a:pt x="7406" y="6727"/>
                  </a:lnTo>
                  <a:lnTo>
                    <a:pt x="298" y="6727"/>
                  </a:lnTo>
                  <a:lnTo>
                    <a:pt x="298" y="155"/>
                  </a:lnTo>
                  <a:cubicBezTo>
                    <a:pt x="298" y="60"/>
                    <a:pt x="227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" name="Google Shape;545;p51"/>
          <p:cNvSpPr txBox="1"/>
          <p:nvPr/>
        </p:nvSpPr>
        <p:spPr>
          <a:xfrm>
            <a:off x="6703525" y="3019925"/>
            <a:ext cx="2070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Realizar y registrar propuestas y comentarios.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2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Brainstorm</a:t>
            </a:r>
            <a:endParaRPr/>
          </a:p>
        </p:txBody>
      </p:sp>
      <p:sp>
        <p:nvSpPr>
          <p:cNvPr id="551" name="Google Shape;551;p52"/>
          <p:cNvSpPr txBox="1"/>
          <p:nvPr>
            <p:ph idx="1" type="body"/>
          </p:nvPr>
        </p:nvSpPr>
        <p:spPr>
          <a:xfrm>
            <a:off x="723975" y="1028700"/>
            <a:ext cx="3738900" cy="33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Descripción</a:t>
            </a:r>
            <a:endParaRPr b="1" sz="1800">
              <a:solidFill>
                <a:schemeClr val="accent5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Son las principales reuniones para obtener ideas, acerca de los requerimientos de la aplicación, aquí se espera que los integrantes muestren y analicen propuestas que se estarán realizando.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Igual durante estas sesiones se espera obtener prototipos visuales de la aplicación.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552" name="Google Shape;552;p52"/>
          <p:cNvSpPr txBox="1"/>
          <p:nvPr>
            <p:ph idx="2" type="body"/>
          </p:nvPr>
        </p:nvSpPr>
        <p:spPr>
          <a:xfrm>
            <a:off x="46811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Herramientas</a:t>
            </a:r>
            <a:endParaRPr b="1" sz="1800">
              <a:solidFill>
                <a:schemeClr val="accent5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b="1" lang="en" sz="1500"/>
              <a:t>Miro:</a:t>
            </a:r>
            <a:r>
              <a:rPr lang="en" sz="1500"/>
              <a:t> Pizarra virtual, se espera utilizarlo para que los integrantes del equipo, puedan compartir ideas.</a:t>
            </a:r>
            <a:endParaRPr sz="15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b="1" lang="en" sz="1500"/>
              <a:t>Figma:</a:t>
            </a:r>
            <a:r>
              <a:rPr lang="en" sz="1500"/>
              <a:t> Editor de gráficos, se espera utilizarla para generar diseños de interfaces.</a:t>
            </a:r>
            <a:endParaRPr sz="1500"/>
          </a:p>
        </p:txBody>
      </p:sp>
      <p:pic>
        <p:nvPicPr>
          <p:cNvPr id="553" name="Google Shape;5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150" y="15679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2650" y="2819775"/>
            <a:ext cx="787700" cy="7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3"/>
          <p:cNvSpPr txBox="1"/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Perfiles/personas/ escenarios</a:t>
            </a:r>
            <a:endParaRPr/>
          </a:p>
        </p:txBody>
      </p:sp>
      <p:sp>
        <p:nvSpPr>
          <p:cNvPr id="560" name="Google Shape;560;p53"/>
          <p:cNvSpPr txBox="1"/>
          <p:nvPr>
            <p:ph idx="1" type="subTitle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4"/>
          <p:cNvSpPr txBox="1"/>
          <p:nvPr>
            <p:ph type="title"/>
          </p:nvPr>
        </p:nvSpPr>
        <p:spPr>
          <a:xfrm>
            <a:off x="723975" y="170625"/>
            <a:ext cx="64482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Perfil de usuario primario</a:t>
            </a:r>
            <a:endParaRPr>
              <a:solidFill>
                <a:srgbClr val="324A00"/>
              </a:solidFill>
            </a:endParaRPr>
          </a:p>
        </p:txBody>
      </p:sp>
      <p:graphicFrame>
        <p:nvGraphicFramePr>
          <p:cNvPr id="566" name="Google Shape;566;p54"/>
          <p:cNvGraphicFramePr/>
          <p:nvPr/>
        </p:nvGraphicFramePr>
        <p:xfrm>
          <a:off x="236038" y="83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{7768CAAB-6759-465E-802D-B8B6A2ECA983}</a:tableStyleId>
              </a:tblPr>
              <a:tblGrid>
                <a:gridCol w="1909425"/>
                <a:gridCol w="67188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Edad</a:t>
                      </a:r>
                      <a:endParaRPr b="1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20 - 60 años.</a:t>
                      </a:r>
                      <a:endParaRPr/>
                    </a:p>
                  </a:txBody>
                  <a:tcPr marT="88900" marB="88900" marR="88900" marL="889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Género</a:t>
                      </a:r>
                      <a:endParaRPr b="1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Hombre o Mujer.</a:t>
                      </a:r>
                      <a:endParaRPr/>
                    </a:p>
                  </a:txBody>
                  <a:tcPr marT="88900" marB="88900" marR="88900" marL="889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Títulos</a:t>
                      </a:r>
                      <a:endParaRPr b="1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Agricultor, Ingeniero agrónomo, afines.</a:t>
                      </a:r>
                      <a:endParaRPr/>
                    </a:p>
                  </a:txBody>
                  <a:tcPr marT="88900" marB="88900" marR="88900" marL="889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Experiencia en el área</a:t>
                      </a:r>
                      <a:endParaRPr b="1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Esencialmente experto.</a:t>
                      </a:r>
                      <a:endParaRPr/>
                    </a:p>
                  </a:txBody>
                  <a:tcPr marT="88900" marB="88900" marR="88900" marL="88900"/>
                </a:tc>
              </a:tr>
              <a:tr h="44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Horas de trabajo</a:t>
                      </a:r>
                      <a:endParaRPr b="1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 hrs (jornada completa)</a:t>
                      </a:r>
                      <a:endParaRPr/>
                    </a:p>
                  </a:txBody>
                  <a:tcPr marT="88900" marB="88900" marR="88900" marL="889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Ubicación</a:t>
                      </a:r>
                      <a:endParaRPr b="1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Mérida, Yucatán.</a:t>
                      </a:r>
                      <a:endParaRPr/>
                    </a:p>
                  </a:txBody>
                  <a:tcPr marT="88900" marB="88900" marR="88900" marL="889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Salario</a:t>
                      </a:r>
                      <a:endParaRPr b="1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6000 mensuales.</a:t>
                      </a:r>
                      <a:endParaRPr/>
                    </a:p>
                  </a:txBody>
                  <a:tcPr marT="88900" marB="88900" marR="88900" marL="889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Tecnología</a:t>
                      </a:r>
                      <a:endParaRPr b="1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Uso básico de celular o computadora.</a:t>
                      </a:r>
                      <a:endParaRPr/>
                    </a:p>
                  </a:txBody>
                  <a:tcPr marT="88900" marB="88900" marR="88900" marL="889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Discapacidades</a:t>
                      </a:r>
                      <a:endParaRPr b="1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Sin limites específicos.</a:t>
                      </a:r>
                      <a:endParaRPr/>
                    </a:p>
                  </a:txBody>
                  <a:tcPr marT="88900" marB="88900" marR="88900" marL="889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Familiares</a:t>
                      </a:r>
                      <a:endParaRPr b="1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Soltero o casado.</a:t>
                      </a:r>
                      <a:endParaRPr/>
                    </a:p>
                  </a:txBody>
                  <a:tcPr marT="88900" marB="88900" marR="88900" marL="8890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723900" y="361950"/>
            <a:ext cx="64482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24A00"/>
                </a:solidFill>
              </a:rPr>
              <a:t>C</a:t>
            </a:r>
            <a:r>
              <a:rPr lang="en"/>
              <a:t>ontenido</a:t>
            </a:r>
            <a:endParaRPr>
              <a:solidFill>
                <a:srgbClr val="324A00"/>
              </a:solidFill>
            </a:endParaRPr>
          </a:p>
        </p:txBody>
      </p:sp>
      <p:sp>
        <p:nvSpPr>
          <p:cNvPr id="261" name="Google Shape;261;p37"/>
          <p:cNvSpPr txBox="1"/>
          <p:nvPr>
            <p:ph idx="1" type="body"/>
          </p:nvPr>
        </p:nvSpPr>
        <p:spPr>
          <a:xfrm>
            <a:off x="723900" y="953775"/>
            <a:ext cx="7696200" cy="3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 La siguiente </a:t>
            </a:r>
            <a:r>
              <a:rPr lang="en" sz="1500"/>
              <a:t>presentación</a:t>
            </a:r>
            <a:r>
              <a:rPr lang="en" sz="1500"/>
              <a:t> estará estructurada de la siguiente manera:</a:t>
            </a:r>
            <a:endParaRPr sz="1500"/>
          </a:p>
          <a:p>
            <a:pPr indent="-33655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Descripción de la </a:t>
            </a:r>
            <a:r>
              <a:rPr lang="en" sz="1700"/>
              <a:t>aplicación.</a:t>
            </a:r>
            <a:endParaRPr sz="1700"/>
          </a:p>
          <a:p>
            <a:pPr indent="-3365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Justificación</a:t>
            </a:r>
            <a:r>
              <a:rPr lang="en" sz="1700"/>
              <a:t> de la aplicación.</a:t>
            </a:r>
            <a:endParaRPr sz="1700"/>
          </a:p>
          <a:p>
            <a:pPr indent="-3365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Funcionalidad de la </a:t>
            </a:r>
            <a:r>
              <a:rPr lang="en" sz="1700"/>
              <a:t>aplicación.</a:t>
            </a:r>
            <a:endParaRPr sz="1700"/>
          </a:p>
          <a:p>
            <a:pPr indent="-3365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Plan de investigación.</a:t>
            </a:r>
            <a:endParaRPr sz="1700"/>
          </a:p>
          <a:p>
            <a:pPr indent="-3365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Requerimientos de la aplicación.</a:t>
            </a:r>
            <a:endParaRPr sz="1700"/>
          </a:p>
          <a:p>
            <a:pPr indent="-3365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Perfiles, Personas y es</a:t>
            </a:r>
            <a:r>
              <a:rPr lang="en" sz="1700"/>
              <a:t>cenarios.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5"/>
          <p:cNvSpPr txBox="1"/>
          <p:nvPr>
            <p:ph type="title"/>
          </p:nvPr>
        </p:nvSpPr>
        <p:spPr>
          <a:xfrm>
            <a:off x="723975" y="191750"/>
            <a:ext cx="64482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Persona: Don Martín</a:t>
            </a:r>
            <a:endParaRPr/>
          </a:p>
        </p:txBody>
      </p:sp>
      <p:sp>
        <p:nvSpPr>
          <p:cNvPr id="572" name="Google Shape;572;p55"/>
          <p:cNvSpPr txBox="1"/>
          <p:nvPr>
            <p:ph idx="1" type="body"/>
          </p:nvPr>
        </p:nvSpPr>
        <p:spPr>
          <a:xfrm>
            <a:off x="2836250" y="953550"/>
            <a:ext cx="6191700" cy="3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Historia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Agricultor desde hace más de 40 años, su producción principal son el mango, en los últimos días sus ventas han disminuido y ha intentado promocionarse por medio de redes sociales, pero no ha conseguido mucho con esto, normalmente él utiliza mucho el teléfono celular y ha aprendido a usar algunas aplicaciones como son las redes sociales; ha él le gusta aprender cosas nuevas, y a organizarse lo mejor para mantener su negocio estable.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Características principales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Edad de 69 años.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dedica a la agricultura.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sabe darse a conocer en el negocio.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Tiene pocos clientes.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 negocio no es estable.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 cultivos se desperdician al no venderse.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Tiene buena calidad en sus cultivos.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5"/>
          <p:cNvSpPr txBox="1"/>
          <p:nvPr>
            <p:ph idx="1" type="body"/>
          </p:nvPr>
        </p:nvSpPr>
        <p:spPr>
          <a:xfrm>
            <a:off x="78775" y="973475"/>
            <a:ext cx="2610900" cy="18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Comportamientos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Comprometido a su dedicación.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Excelente agricultor.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Angustiado por no tener más clientes.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74" name="Google Shape;574;p55"/>
          <p:cNvSpPr txBox="1"/>
          <p:nvPr>
            <p:ph idx="1" type="body"/>
          </p:nvPr>
        </p:nvSpPr>
        <p:spPr>
          <a:xfrm>
            <a:off x="78775" y="2918000"/>
            <a:ext cx="2610900" cy="20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Metas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Dar a conocer sus cultivos.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Tener más clientes.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Ampliar los alcances del negocio.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Mejorar sus ventas.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Generar mayores ingresos.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5" name="Google Shape;575;p55"/>
          <p:cNvCxnSpPr/>
          <p:nvPr/>
        </p:nvCxnSpPr>
        <p:spPr>
          <a:xfrm flipH="1">
            <a:off x="2813575" y="1110100"/>
            <a:ext cx="13500" cy="3887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55"/>
          <p:cNvCxnSpPr/>
          <p:nvPr/>
        </p:nvCxnSpPr>
        <p:spPr>
          <a:xfrm rot="10800000">
            <a:off x="96175" y="2841900"/>
            <a:ext cx="2728800" cy="2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7" name="Google Shape;5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1700" y="2923175"/>
            <a:ext cx="2106250" cy="13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6"/>
          <p:cNvSpPr txBox="1"/>
          <p:nvPr>
            <p:ph type="title"/>
          </p:nvPr>
        </p:nvSpPr>
        <p:spPr>
          <a:xfrm>
            <a:off x="723975" y="361950"/>
            <a:ext cx="64482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6"/>
          <p:cNvSpPr txBox="1"/>
          <p:nvPr>
            <p:ph idx="1" type="body"/>
          </p:nvPr>
        </p:nvSpPr>
        <p:spPr>
          <a:xfrm>
            <a:off x="104875" y="953550"/>
            <a:ext cx="31140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Contexto:</a:t>
            </a:r>
            <a:r>
              <a:rPr lang="en" sz="1600"/>
              <a:t> “Don martín está preocupado por no tener más clientes y no tener una economía estable, motivo por el cual se desperdician sus productos y necesita cambiar eso, pero no sabe cómo, de eso se entera de la app la fruta del edén en el cual decide darle una oportunidad y se registra en el sistema para realizar una publicación de su producto.”</a:t>
            </a:r>
            <a:endParaRPr sz="16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6"/>
          <p:cNvSpPr txBox="1"/>
          <p:nvPr>
            <p:ph idx="1" type="body"/>
          </p:nvPr>
        </p:nvSpPr>
        <p:spPr>
          <a:xfrm>
            <a:off x="3455250" y="149275"/>
            <a:ext cx="5492400" cy="4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Actividades: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Don Martín selecciona la opción realizar publicación de venta.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El sistema presenta un formulario: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 sz="1100">
                <a:solidFill>
                  <a:schemeClr val="dk1"/>
                </a:solidFill>
              </a:rPr>
              <a:t>Nombre producto.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 sz="1100">
                <a:solidFill>
                  <a:schemeClr val="dk1"/>
                </a:solidFill>
              </a:rPr>
              <a:t>Precio.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 sz="1100">
                <a:solidFill>
                  <a:schemeClr val="dk1"/>
                </a:solidFill>
              </a:rPr>
              <a:t>Dirección.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Don Martín escribe el nombre de su producto.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El sistema analiza el nombre y recomienda un precio.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Don Martín selecciona el precio recomendado.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Don Martín ingresa la dirección.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Don Martín sube unas imágenes a la publicación.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Don Martín realiza la publicación.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El sistema analiza esa publicación.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El sistema aplica correcciones ortográficas, etc.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El sistema presenta las correcciones al usuario.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Don Martín acepta las correcciones.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El sistema registra la publicación.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El sistema analiza la ubicación.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El sistema presenta la publicación a usuarios cerca de esa dirección.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Excepciones: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4.	a)El sistema no encuentra productos similares, por lo que envía una alerta al usuario de este problema. El sistema continúa con la operación normal.</a:t>
            </a:r>
            <a:endParaRPr b="1" sz="1700"/>
          </a:p>
          <a:p>
            <a:pPr indent="0" lvl="0" marL="0" rtl="0" algn="just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585" name="Google Shape;585;p56"/>
          <p:cNvCxnSpPr/>
          <p:nvPr/>
        </p:nvCxnSpPr>
        <p:spPr>
          <a:xfrm flipH="1">
            <a:off x="3434025" y="873275"/>
            <a:ext cx="36900" cy="4159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7"/>
          <p:cNvSpPr txBox="1"/>
          <p:nvPr>
            <p:ph type="title"/>
          </p:nvPr>
        </p:nvSpPr>
        <p:spPr>
          <a:xfrm>
            <a:off x="5009325" y="1226250"/>
            <a:ext cx="34686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¡Gracias</a:t>
            </a:r>
            <a:r>
              <a:rPr lang="en"/>
              <a:t>!</a:t>
            </a:r>
            <a:endParaRPr/>
          </a:p>
        </p:txBody>
      </p:sp>
      <p:sp>
        <p:nvSpPr>
          <p:cNvPr id="591" name="Google Shape;591;p57"/>
          <p:cNvSpPr/>
          <p:nvPr/>
        </p:nvSpPr>
        <p:spPr>
          <a:xfrm>
            <a:off x="4848825" y="2405500"/>
            <a:ext cx="3789600" cy="1599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6D7A8"/>
              </a:solidFill>
              <a:highlight>
                <a:srgbClr val="274E13"/>
              </a:highlight>
            </a:endParaRPr>
          </a:p>
        </p:txBody>
      </p:sp>
      <p:sp>
        <p:nvSpPr>
          <p:cNvPr id="592" name="Google Shape;592;p57"/>
          <p:cNvSpPr txBox="1"/>
          <p:nvPr>
            <p:ph idx="3" type="title"/>
          </p:nvPr>
        </p:nvSpPr>
        <p:spPr>
          <a:xfrm>
            <a:off x="5131125" y="2440875"/>
            <a:ext cx="3225000" cy="15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</a:rPr>
              <a:t>Está información se encuentra más detallada en el siguiente repositorio: 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Link repositorio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de la aplicación. </a:t>
            </a:r>
            <a:endParaRPr/>
          </a:p>
        </p:txBody>
      </p:sp>
      <p:sp>
        <p:nvSpPr>
          <p:cNvPr id="267" name="Google Shape;267;p38"/>
          <p:cNvSpPr txBox="1"/>
          <p:nvPr>
            <p:ph idx="1" type="subTitle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idx="1" type="body"/>
          </p:nvPr>
        </p:nvSpPr>
        <p:spPr>
          <a:xfrm>
            <a:off x="4701950" y="425700"/>
            <a:ext cx="4174200" cy="3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las personas que se dedican a la agricultura local es complicado obtener un gran alcance de las ventas de sus productos hacia el público externo.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 intención es permitir que los usuarios se registren, para que de esta forma los vendedores publiquen sus productos y los compradores puedan encontrar mejores servicios.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Los vendedores agrícolas locales podrán obtener mejores ingresos y los compradores productos más económicos.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 rotWithShape="1">
          <a:blip r:embed="rId3">
            <a:alphaModFix/>
          </a:blip>
          <a:srcRect b="0" l="25927" r="3808" t="0"/>
          <a:stretch/>
        </p:blipFill>
        <p:spPr>
          <a:xfrm>
            <a:off x="217500" y="543000"/>
            <a:ext cx="4310104" cy="460049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/>
          <p:nvPr/>
        </p:nvSpPr>
        <p:spPr>
          <a:xfrm rot="10800000">
            <a:off x="7088700" y="442230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9"/>
          <p:cNvSpPr/>
          <p:nvPr/>
        </p:nvSpPr>
        <p:spPr>
          <a:xfrm rot="10800000">
            <a:off x="0" y="367050"/>
            <a:ext cx="31836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ctrTitle"/>
          </p:nvPr>
        </p:nvSpPr>
        <p:spPr>
          <a:xfrm>
            <a:off x="1171500" y="1851600"/>
            <a:ext cx="6801000" cy="14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Justificación de la aplicación.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370225" y="347325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La situación actual de la venta de productos agrícolas radica en:</a:t>
            </a:r>
            <a:endParaRPr sz="2000"/>
          </a:p>
        </p:txBody>
      </p:sp>
      <p:sp>
        <p:nvSpPr>
          <p:cNvPr id="286" name="Google Shape;286;p41"/>
          <p:cNvSpPr txBox="1"/>
          <p:nvPr>
            <p:ph idx="2" type="title"/>
          </p:nvPr>
        </p:nvSpPr>
        <p:spPr>
          <a:xfrm>
            <a:off x="436413" y="9910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sz="5500">
              <a:solidFill>
                <a:schemeClr val="accent3"/>
              </a:solidFill>
            </a:endParaRPr>
          </a:p>
        </p:txBody>
      </p:sp>
      <p:sp>
        <p:nvSpPr>
          <p:cNvPr id="287" name="Google Shape;287;p41"/>
          <p:cNvSpPr txBox="1"/>
          <p:nvPr>
            <p:ph idx="3" type="title"/>
          </p:nvPr>
        </p:nvSpPr>
        <p:spPr>
          <a:xfrm>
            <a:off x="1317350" y="873925"/>
            <a:ext cx="3579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Destinado a la venta local</a:t>
            </a:r>
            <a:endParaRPr/>
          </a:p>
        </p:txBody>
      </p:sp>
      <p:sp>
        <p:nvSpPr>
          <p:cNvPr id="288" name="Google Shape;288;p41"/>
          <p:cNvSpPr txBox="1"/>
          <p:nvPr>
            <p:ph idx="4" type="title"/>
          </p:nvPr>
        </p:nvSpPr>
        <p:spPr>
          <a:xfrm>
            <a:off x="1338651" y="1458325"/>
            <a:ext cx="3536700" cy="12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Mercados locales.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Establecimientos de titularidad del productor.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Tiendas especializadas dedicados a vender a las personas locales.</a:t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1"/>
          <p:cNvSpPr txBox="1"/>
          <p:nvPr>
            <p:ph idx="5" type="title"/>
          </p:nvPr>
        </p:nvSpPr>
        <p:spPr>
          <a:xfrm>
            <a:off x="4821825" y="9910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0" name="Google Shape;290;p41"/>
          <p:cNvSpPr txBox="1"/>
          <p:nvPr>
            <p:ph idx="6" type="title"/>
          </p:nvPr>
        </p:nvSpPr>
        <p:spPr>
          <a:xfrm>
            <a:off x="5928638" y="931725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gran cadena de comercialización</a:t>
            </a:r>
            <a:endParaRPr/>
          </a:p>
        </p:txBody>
      </p:sp>
      <p:pic>
        <p:nvPicPr>
          <p:cNvPr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025" y="1755475"/>
            <a:ext cx="3222000" cy="289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1"/>
          <p:cNvSpPr txBox="1"/>
          <p:nvPr/>
        </p:nvSpPr>
        <p:spPr>
          <a:xfrm>
            <a:off x="498725" y="2647900"/>
            <a:ext cx="1136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41"/>
          <p:cNvSpPr txBox="1"/>
          <p:nvPr/>
        </p:nvSpPr>
        <p:spPr>
          <a:xfrm>
            <a:off x="1635125" y="2926725"/>
            <a:ext cx="4002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Desconocimiento de compradores intermediarios</a:t>
            </a:r>
            <a:endParaRPr b="1" sz="2100">
              <a:solidFill>
                <a:schemeClr val="accent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1338650" y="3756100"/>
            <a:ext cx="3397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19% afirma que consigue más ganancias vendiendo a personas no locales.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65% de la productores no conocen a estas personas y destinan más sus productos a la venta local.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idx="1" type="subTitle"/>
          </p:nvPr>
        </p:nvSpPr>
        <p:spPr>
          <a:xfrm>
            <a:off x="5056200" y="2227150"/>
            <a:ext cx="3363900" cy="18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Generar</a:t>
            </a:r>
            <a:r>
              <a:rPr lang="en"/>
              <a:t> un comercio directo entre productores locales con industrias y mercados.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Ampliar el alcance de venta de los productores </a:t>
            </a:r>
            <a:r>
              <a:rPr lang="en"/>
              <a:t>agrícolas.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Facilitar las ventas, hacia los intermediarios.</a:t>
            </a:r>
            <a:endParaRPr/>
          </a:p>
        </p:txBody>
      </p:sp>
      <p:sp>
        <p:nvSpPr>
          <p:cNvPr id="300" name="Google Shape;300;p42"/>
          <p:cNvSpPr txBox="1"/>
          <p:nvPr>
            <p:ph type="title"/>
          </p:nvPr>
        </p:nvSpPr>
        <p:spPr>
          <a:xfrm>
            <a:off x="5045100" y="1654450"/>
            <a:ext cx="336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pic>
        <p:nvPicPr>
          <p:cNvPr id="301" name="Google Shape;3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7048" y="1532950"/>
            <a:ext cx="2920853" cy="162747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2"/>
          <p:cNvSpPr/>
          <p:nvPr/>
        </p:nvSpPr>
        <p:spPr>
          <a:xfrm>
            <a:off x="1403545" y="1416680"/>
            <a:ext cx="3158874" cy="2518844"/>
          </a:xfrm>
          <a:custGeom>
            <a:rect b="b" l="l" r="r" t="t"/>
            <a:pathLst>
              <a:path extrusionOk="0" h="109230" w="136985">
                <a:moveTo>
                  <a:pt x="130648" y="5124"/>
                </a:moveTo>
                <a:lnTo>
                  <a:pt x="130648" y="75445"/>
                </a:lnTo>
                <a:lnTo>
                  <a:pt x="5722" y="75445"/>
                </a:lnTo>
                <a:lnTo>
                  <a:pt x="5722" y="5124"/>
                </a:lnTo>
                <a:close/>
                <a:moveTo>
                  <a:pt x="4219" y="1"/>
                </a:moveTo>
                <a:cubicBezTo>
                  <a:pt x="2029" y="1"/>
                  <a:pt x="1" y="1358"/>
                  <a:pt x="1" y="3622"/>
                </a:cubicBezTo>
                <a:lnTo>
                  <a:pt x="1" y="81239"/>
                </a:lnTo>
                <a:lnTo>
                  <a:pt x="1" y="88861"/>
                </a:lnTo>
                <a:lnTo>
                  <a:pt x="1" y="89314"/>
                </a:lnTo>
                <a:cubicBezTo>
                  <a:pt x="1" y="91504"/>
                  <a:pt x="2029" y="93550"/>
                  <a:pt x="4219" y="93550"/>
                </a:cubicBezTo>
                <a:lnTo>
                  <a:pt x="54769" y="93550"/>
                </a:lnTo>
                <a:cubicBezTo>
                  <a:pt x="54769" y="93550"/>
                  <a:pt x="54679" y="98602"/>
                  <a:pt x="52723" y="101915"/>
                </a:cubicBezTo>
                <a:cubicBezTo>
                  <a:pt x="52506" y="102295"/>
                  <a:pt x="52198" y="102675"/>
                  <a:pt x="51890" y="102965"/>
                </a:cubicBezTo>
                <a:cubicBezTo>
                  <a:pt x="51057" y="103870"/>
                  <a:pt x="50080" y="104776"/>
                  <a:pt x="49247" y="105536"/>
                </a:cubicBezTo>
                <a:cubicBezTo>
                  <a:pt x="47672" y="106966"/>
                  <a:pt x="46767" y="108107"/>
                  <a:pt x="48577" y="108632"/>
                </a:cubicBezTo>
                <a:cubicBezTo>
                  <a:pt x="49247" y="109012"/>
                  <a:pt x="50388" y="109229"/>
                  <a:pt x="52343" y="109229"/>
                </a:cubicBezTo>
                <a:lnTo>
                  <a:pt x="85620" y="109229"/>
                </a:lnTo>
                <a:cubicBezTo>
                  <a:pt x="88934" y="109229"/>
                  <a:pt x="90147" y="108940"/>
                  <a:pt x="90147" y="107727"/>
                </a:cubicBezTo>
                <a:cubicBezTo>
                  <a:pt x="90219" y="106821"/>
                  <a:pt x="87811" y="104776"/>
                  <a:pt x="86073" y="102965"/>
                </a:cubicBezTo>
                <a:cubicBezTo>
                  <a:pt x="85620" y="102603"/>
                  <a:pt x="85313" y="102060"/>
                  <a:pt x="85005" y="101535"/>
                </a:cubicBezTo>
                <a:lnTo>
                  <a:pt x="84552" y="101535"/>
                </a:lnTo>
                <a:cubicBezTo>
                  <a:pt x="82742" y="98221"/>
                  <a:pt x="82669" y="93550"/>
                  <a:pt x="82669" y="93550"/>
                </a:cubicBezTo>
                <a:lnTo>
                  <a:pt x="132531" y="93550"/>
                </a:lnTo>
                <a:cubicBezTo>
                  <a:pt x="134794" y="93550"/>
                  <a:pt x="136985" y="91504"/>
                  <a:pt x="136985" y="89314"/>
                </a:cubicBezTo>
                <a:lnTo>
                  <a:pt x="136985" y="88861"/>
                </a:lnTo>
                <a:lnTo>
                  <a:pt x="136985" y="81239"/>
                </a:lnTo>
                <a:lnTo>
                  <a:pt x="136985" y="3622"/>
                </a:lnTo>
                <a:cubicBezTo>
                  <a:pt x="136985" y="1358"/>
                  <a:pt x="134794" y="1"/>
                  <a:pt x="1325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775" y="2508400"/>
            <a:ext cx="1078875" cy="14412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2"/>
          <p:cNvSpPr/>
          <p:nvPr/>
        </p:nvSpPr>
        <p:spPr>
          <a:xfrm>
            <a:off x="866175" y="2357975"/>
            <a:ext cx="1334287" cy="1743108"/>
          </a:xfrm>
          <a:custGeom>
            <a:rect b="b" l="l" r="r" t="t"/>
            <a:pathLst>
              <a:path extrusionOk="0" h="80189" w="61794">
                <a:moveTo>
                  <a:pt x="55456" y="7079"/>
                </a:moveTo>
                <a:lnTo>
                  <a:pt x="55456" y="73399"/>
                </a:lnTo>
                <a:lnTo>
                  <a:pt x="6120" y="73399"/>
                </a:lnTo>
                <a:lnTo>
                  <a:pt x="6120" y="7079"/>
                </a:lnTo>
                <a:close/>
                <a:moveTo>
                  <a:pt x="3241" y="0"/>
                </a:moveTo>
                <a:cubicBezTo>
                  <a:pt x="1430" y="0"/>
                  <a:pt x="0" y="1430"/>
                  <a:pt x="0" y="3241"/>
                </a:cubicBezTo>
                <a:lnTo>
                  <a:pt x="0" y="76947"/>
                </a:lnTo>
                <a:cubicBezTo>
                  <a:pt x="0" y="78758"/>
                  <a:pt x="1430" y="80188"/>
                  <a:pt x="3241" y="80188"/>
                </a:cubicBezTo>
                <a:lnTo>
                  <a:pt x="58534" y="80188"/>
                </a:lnTo>
                <a:cubicBezTo>
                  <a:pt x="60345" y="80188"/>
                  <a:pt x="61793" y="78758"/>
                  <a:pt x="61793" y="76947"/>
                </a:cubicBezTo>
                <a:lnTo>
                  <a:pt x="61793" y="3241"/>
                </a:lnTo>
                <a:cubicBezTo>
                  <a:pt x="61793" y="1430"/>
                  <a:pt x="60345" y="0"/>
                  <a:pt x="585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ctrTitle"/>
          </p:nvPr>
        </p:nvSpPr>
        <p:spPr>
          <a:xfrm>
            <a:off x="1171500" y="1851600"/>
            <a:ext cx="6801000" cy="14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 de la aplicación.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</a:t>
            </a:r>
            <a:endParaRPr/>
          </a:p>
        </p:txBody>
      </p:sp>
      <p:sp>
        <p:nvSpPr>
          <p:cNvPr id="315" name="Google Shape;315;p44"/>
          <p:cNvSpPr txBox="1"/>
          <p:nvPr>
            <p:ph idx="2" type="title"/>
          </p:nvPr>
        </p:nvSpPr>
        <p:spPr>
          <a:xfrm>
            <a:off x="723975" y="14714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6" name="Google Shape;316;p44"/>
          <p:cNvSpPr txBox="1"/>
          <p:nvPr>
            <p:ph idx="3" type="title"/>
          </p:nvPr>
        </p:nvSpPr>
        <p:spPr>
          <a:xfrm>
            <a:off x="1741350" y="113790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Publicaciones</a:t>
            </a:r>
            <a:endParaRPr/>
          </a:p>
        </p:txBody>
      </p:sp>
      <p:sp>
        <p:nvSpPr>
          <p:cNvPr id="317" name="Google Shape;317;p44"/>
          <p:cNvSpPr txBox="1"/>
          <p:nvPr>
            <p:ph idx="4" type="title"/>
          </p:nvPr>
        </p:nvSpPr>
        <p:spPr>
          <a:xfrm>
            <a:off x="1741350" y="152285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venta y compra.</a:t>
            </a:r>
            <a:endParaRPr/>
          </a:p>
        </p:txBody>
      </p:sp>
      <p:sp>
        <p:nvSpPr>
          <p:cNvPr id="318" name="Google Shape;318;p44"/>
          <p:cNvSpPr txBox="1"/>
          <p:nvPr>
            <p:ph idx="5" type="title"/>
          </p:nvPr>
        </p:nvSpPr>
        <p:spPr>
          <a:xfrm>
            <a:off x="723975" y="2698375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9" name="Google Shape;319;p44"/>
          <p:cNvSpPr txBox="1"/>
          <p:nvPr>
            <p:ph idx="6" type="title"/>
          </p:nvPr>
        </p:nvSpPr>
        <p:spPr>
          <a:xfrm>
            <a:off x="1741350" y="2364875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Precios justos</a:t>
            </a:r>
            <a:endParaRPr/>
          </a:p>
        </p:txBody>
      </p:sp>
      <p:sp>
        <p:nvSpPr>
          <p:cNvPr id="320" name="Google Shape;320;p44"/>
          <p:cNvSpPr txBox="1"/>
          <p:nvPr>
            <p:ph idx="7" type="title"/>
          </p:nvPr>
        </p:nvSpPr>
        <p:spPr>
          <a:xfrm>
            <a:off x="1741350" y="2749825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estandarizados para la venta de productos.</a:t>
            </a:r>
            <a:endParaRPr/>
          </a:p>
        </p:txBody>
      </p:sp>
      <p:sp>
        <p:nvSpPr>
          <p:cNvPr id="321" name="Google Shape;321;p44"/>
          <p:cNvSpPr txBox="1"/>
          <p:nvPr>
            <p:ph idx="8" type="title"/>
          </p:nvPr>
        </p:nvSpPr>
        <p:spPr>
          <a:xfrm>
            <a:off x="723975" y="392535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2" name="Google Shape;322;p44"/>
          <p:cNvSpPr txBox="1"/>
          <p:nvPr>
            <p:ph idx="9" type="title"/>
          </p:nvPr>
        </p:nvSpPr>
        <p:spPr>
          <a:xfrm>
            <a:off x="1741350" y="359185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Recomendación de precios</a:t>
            </a:r>
            <a:endParaRPr/>
          </a:p>
        </p:txBody>
      </p:sp>
      <p:sp>
        <p:nvSpPr>
          <p:cNvPr id="323" name="Google Shape;323;p44"/>
          <p:cNvSpPr txBox="1"/>
          <p:nvPr>
            <p:ph idx="13" type="title"/>
          </p:nvPr>
        </p:nvSpPr>
        <p:spPr>
          <a:xfrm>
            <a:off x="1741350" y="4276675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los productos que serán publicados.</a:t>
            </a:r>
            <a:endParaRPr/>
          </a:p>
        </p:txBody>
      </p:sp>
      <p:sp>
        <p:nvSpPr>
          <p:cNvPr id="324" name="Google Shape;324;p44"/>
          <p:cNvSpPr txBox="1"/>
          <p:nvPr>
            <p:ph idx="14" type="title"/>
          </p:nvPr>
        </p:nvSpPr>
        <p:spPr>
          <a:xfrm>
            <a:off x="4950075" y="4046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5" name="Google Shape;325;p44"/>
          <p:cNvSpPr txBox="1"/>
          <p:nvPr>
            <p:ph idx="15" type="title"/>
          </p:nvPr>
        </p:nvSpPr>
        <p:spPr>
          <a:xfrm>
            <a:off x="5967438" y="7110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Registro</a:t>
            </a:r>
            <a:endParaRPr/>
          </a:p>
        </p:txBody>
      </p:sp>
      <p:sp>
        <p:nvSpPr>
          <p:cNvPr id="326" name="Google Shape;326;p44"/>
          <p:cNvSpPr txBox="1"/>
          <p:nvPr>
            <p:ph idx="16" type="title"/>
          </p:nvPr>
        </p:nvSpPr>
        <p:spPr>
          <a:xfrm>
            <a:off x="5967450" y="45605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vendedores y compradores</a:t>
            </a:r>
            <a:endParaRPr/>
          </a:p>
        </p:txBody>
      </p:sp>
      <p:sp>
        <p:nvSpPr>
          <p:cNvPr id="327" name="Google Shape;327;p44"/>
          <p:cNvSpPr txBox="1"/>
          <p:nvPr>
            <p:ph idx="17" type="title"/>
          </p:nvPr>
        </p:nvSpPr>
        <p:spPr>
          <a:xfrm>
            <a:off x="4950075" y="1631575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8" name="Google Shape;328;p44"/>
          <p:cNvSpPr txBox="1"/>
          <p:nvPr>
            <p:ph idx="18" type="title"/>
          </p:nvPr>
        </p:nvSpPr>
        <p:spPr>
          <a:xfrm>
            <a:off x="5967438" y="1298075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Pagos</a:t>
            </a:r>
            <a:endParaRPr/>
          </a:p>
        </p:txBody>
      </p:sp>
      <p:sp>
        <p:nvSpPr>
          <p:cNvPr id="329" name="Google Shape;329;p44"/>
          <p:cNvSpPr txBox="1"/>
          <p:nvPr>
            <p:ph idx="19" type="title"/>
          </p:nvPr>
        </p:nvSpPr>
        <p:spPr>
          <a:xfrm>
            <a:off x="5967450" y="1683025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crédito, débito o efectivo.</a:t>
            </a:r>
            <a:endParaRPr/>
          </a:p>
        </p:txBody>
      </p:sp>
      <p:sp>
        <p:nvSpPr>
          <p:cNvPr id="330" name="Google Shape;330;p44"/>
          <p:cNvSpPr txBox="1"/>
          <p:nvPr>
            <p:ph idx="20" type="title"/>
          </p:nvPr>
        </p:nvSpPr>
        <p:spPr>
          <a:xfrm>
            <a:off x="4950075" y="285855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31" name="Google Shape;331;p44"/>
          <p:cNvSpPr txBox="1"/>
          <p:nvPr>
            <p:ph idx="21" type="title"/>
          </p:nvPr>
        </p:nvSpPr>
        <p:spPr>
          <a:xfrm>
            <a:off x="5967438" y="252505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Información</a:t>
            </a:r>
            <a:endParaRPr/>
          </a:p>
        </p:txBody>
      </p:sp>
      <p:sp>
        <p:nvSpPr>
          <p:cNvPr id="332" name="Google Shape;332;p44"/>
          <p:cNvSpPr txBox="1"/>
          <p:nvPr>
            <p:ph idx="22" type="title"/>
          </p:nvPr>
        </p:nvSpPr>
        <p:spPr>
          <a:xfrm>
            <a:off x="5967450" y="291000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la reputación de los vendedores.</a:t>
            </a:r>
            <a:endParaRPr/>
          </a:p>
        </p:txBody>
      </p:sp>
      <p:sp>
        <p:nvSpPr>
          <p:cNvPr id="333" name="Google Shape;333;p44"/>
          <p:cNvSpPr txBox="1"/>
          <p:nvPr>
            <p:ph idx="20" type="title"/>
          </p:nvPr>
        </p:nvSpPr>
        <p:spPr>
          <a:xfrm>
            <a:off x="4950075" y="40921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334" name="Google Shape;334;p44"/>
          <p:cNvSpPr txBox="1"/>
          <p:nvPr>
            <p:ph idx="21" type="title"/>
          </p:nvPr>
        </p:nvSpPr>
        <p:spPr>
          <a:xfrm>
            <a:off x="5967438" y="375860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</a:t>
            </a:r>
            <a:endParaRPr/>
          </a:p>
        </p:txBody>
      </p:sp>
      <p:sp>
        <p:nvSpPr>
          <p:cNvPr id="335" name="Google Shape;335;p44"/>
          <p:cNvSpPr txBox="1"/>
          <p:nvPr>
            <p:ph idx="22" type="title"/>
          </p:nvPr>
        </p:nvSpPr>
        <p:spPr>
          <a:xfrm>
            <a:off x="5967450" y="414355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c</a:t>
            </a:r>
            <a:r>
              <a:rPr lang="en"/>
              <a:t>omprador podrá resolver sus dudas enviando mensajes al vendedor.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ustainable Agriculture Project Propos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4F7DA"/>
      </a:lt2>
      <a:accent1>
        <a:srgbClr val="B4BD6E"/>
      </a:accent1>
      <a:accent2>
        <a:srgbClr val="63753C"/>
      </a:accent2>
      <a:accent3>
        <a:srgbClr val="324A00"/>
      </a:accent3>
      <a:accent4>
        <a:srgbClr val="B45400"/>
      </a:accent4>
      <a:accent5>
        <a:srgbClr val="8C4303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